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8" r:id="rId1"/>
  </p:sldMasterIdLst>
  <p:notesMasterIdLst>
    <p:notesMasterId r:id="rId23"/>
  </p:notesMasterIdLst>
  <p:handoutMasterIdLst>
    <p:handoutMasterId r:id="rId24"/>
  </p:handoutMasterIdLst>
  <p:sldIdLst>
    <p:sldId id="299" r:id="rId2"/>
    <p:sldId id="303" r:id="rId3"/>
    <p:sldId id="308" r:id="rId4"/>
    <p:sldId id="304" r:id="rId5"/>
    <p:sldId id="282" r:id="rId6"/>
    <p:sldId id="305" r:id="rId7"/>
    <p:sldId id="301" r:id="rId8"/>
    <p:sldId id="284" r:id="rId9"/>
    <p:sldId id="286" r:id="rId10"/>
    <p:sldId id="287" r:id="rId11"/>
    <p:sldId id="288" r:id="rId12"/>
    <p:sldId id="306" r:id="rId13"/>
    <p:sldId id="290" r:id="rId14"/>
    <p:sldId id="292" r:id="rId15"/>
    <p:sldId id="293" r:id="rId16"/>
    <p:sldId id="298" r:id="rId17"/>
    <p:sldId id="296" r:id="rId18"/>
    <p:sldId id="297" r:id="rId19"/>
    <p:sldId id="294" r:id="rId20"/>
    <p:sldId id="335" r:id="rId21"/>
    <p:sldId id="295" r:id="rId22"/>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6">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aharul’Azam Bin Salleh" initials="SBS" lastIdx="1" clrIdx="0">
    <p:extLst>
      <p:ext uri="{19B8F6BF-5375-455C-9EA6-DF929625EA0E}">
        <p15:presenceInfo xmlns:p15="http://schemas.microsoft.com/office/powerpoint/2012/main" userId="S-1-5-21-488667859-373240681-1850952788-9573" providerId="AD"/>
      </p:ext>
    </p:extLst>
  </p:cmAuthor>
  <p:cmAuthor id="2" name="ICT Support" initials="IS" lastIdx="2"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382" autoAdjust="0"/>
    <p:restoredTop sz="93784" autoAdjust="0"/>
  </p:normalViewPr>
  <p:slideViewPr>
    <p:cSldViewPr snapToGrid="0" snapToObjects="1">
      <p:cViewPr varScale="1">
        <p:scale>
          <a:sx n="80" d="100"/>
          <a:sy n="80" d="100"/>
        </p:scale>
        <p:origin x="352" y="40"/>
      </p:cViewPr>
      <p:guideLst>
        <p:guide orient="horz" pos="1800"/>
        <p:guide pos="286"/>
      </p:guideLst>
    </p:cSldViewPr>
  </p:slideViewPr>
  <p:outlineViewPr>
    <p:cViewPr>
      <p:scale>
        <a:sx n="33" d="100"/>
        <a:sy n="33" d="100"/>
      </p:scale>
      <p:origin x="0" y="-11176"/>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2BB7EA9-29E4-42C3-A1A8-172BA22BFD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A815269B-C2D1-4E2A-91B6-75F77AEF677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7FD0784-686B-41CF-BA6E-2A01625AD4EA}" type="datetimeFigureOut">
              <a:rPr lang="en-GB" smtClean="0"/>
              <a:t>30/06/2020</a:t>
            </a:fld>
            <a:endParaRPr lang="en-GB"/>
          </a:p>
        </p:txBody>
      </p:sp>
      <p:sp>
        <p:nvSpPr>
          <p:cNvPr id="4" name="Footer Placeholder 3">
            <a:extLst>
              <a:ext uri="{FF2B5EF4-FFF2-40B4-BE49-F238E27FC236}">
                <a16:creationId xmlns:a16="http://schemas.microsoft.com/office/drawing/2014/main" id="{EEFED424-14DE-4C24-AFB9-BBEB12221D6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11001F78-0C0E-4CFF-A60C-BF261D2EBB9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4A39CCC-CAF4-4E42-A81F-1958B75FD7CE}" type="slidenum">
              <a:rPr lang="en-GB" smtClean="0"/>
              <a:t>‹#›</a:t>
            </a:fld>
            <a:endParaRPr lang="en-GB"/>
          </a:p>
        </p:txBody>
      </p:sp>
    </p:spTree>
    <p:extLst>
      <p:ext uri="{BB962C8B-B14F-4D97-AF65-F5344CB8AC3E}">
        <p14:creationId xmlns:p14="http://schemas.microsoft.com/office/powerpoint/2010/main" val="52846257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CD8EAC-52FC-7745-BD1B-2A69F980FE82}" type="datetimeFigureOut">
              <a:rPr lang="en-US" smtClean="0"/>
              <a:t>6/30/2020</a:t>
            </a:fld>
            <a:endParaRPr lang="en-GB"/>
          </a:p>
        </p:txBody>
      </p:sp>
      <p:sp>
        <p:nvSpPr>
          <p:cNvPr id="4" name="Slide Image Placeholder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0FF116-3519-4248-A2F8-8EA57019A26D}" type="slidenum">
              <a:rPr lang="en-GB" smtClean="0"/>
              <a:t>‹#›</a:t>
            </a:fld>
            <a:endParaRPr lang="en-GB"/>
          </a:p>
        </p:txBody>
      </p:sp>
    </p:spTree>
    <p:extLst>
      <p:ext uri="{BB962C8B-B14F-4D97-AF65-F5344CB8AC3E}">
        <p14:creationId xmlns:p14="http://schemas.microsoft.com/office/powerpoint/2010/main" val="1243179821"/>
      </p:ext>
    </p:extLst>
  </p:cSld>
  <p:clrMap bg1="lt1" tx1="dk1" bg2="lt2" tx2="dk2" accent1="accent1" accent2="accent2" accent3="accent3" accent4="accent4" accent5="accent5" accent6="accent6" hlink="hlink" folHlink="folHlink"/>
  <p:hf hd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endParaRPr lang="en-GB"/>
          </a:p>
        </p:txBody>
      </p:sp>
      <p:sp>
        <p:nvSpPr>
          <p:cNvPr id="5" name="Slide Number Placeholder 4"/>
          <p:cNvSpPr>
            <a:spLocks noGrp="1"/>
          </p:cNvSpPr>
          <p:nvPr>
            <p:ph type="sldNum" sz="quarter" idx="5"/>
          </p:nvPr>
        </p:nvSpPr>
        <p:spPr/>
        <p:txBody>
          <a:bodyPr/>
          <a:lstStyle/>
          <a:p>
            <a:fld id="{240FF116-3519-4248-A2F8-8EA57019A26D}" type="slidenum">
              <a:rPr lang="en-GB" smtClean="0"/>
              <a:t>9</a:t>
            </a:fld>
            <a:endParaRPr lang="en-GB"/>
          </a:p>
        </p:txBody>
      </p:sp>
    </p:spTree>
    <p:extLst>
      <p:ext uri="{BB962C8B-B14F-4D97-AF65-F5344CB8AC3E}">
        <p14:creationId xmlns:p14="http://schemas.microsoft.com/office/powerpoint/2010/main" val="3006419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lstStyle/>
          <a:p>
            <a:r>
              <a:rPr lang="en-US" dirty="0"/>
              <a:t>Click to edit Master title style</a:t>
            </a:r>
          </a:p>
        </p:txBody>
      </p:sp>
      <p:sp>
        <p:nvSpPr>
          <p:cNvPr id="5" name="Content Placeholder 4"/>
          <p:cNvSpPr>
            <a:spLocks noGrp="1"/>
          </p:cNvSpPr>
          <p:nvPr>
            <p:ph sz="quarter" idx="11"/>
          </p:nvPr>
        </p:nvSpPr>
        <p:spPr>
          <a:xfrm>
            <a:off x="457200" y="1257300"/>
            <a:ext cx="8229600" cy="375202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92785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lstStyle/>
          <a:p>
            <a:r>
              <a:rPr lang="en-US"/>
              <a:t>Click to edit Master title style</a:t>
            </a:r>
          </a:p>
        </p:txBody>
      </p:sp>
    </p:spTree>
    <p:extLst>
      <p:ext uri="{BB962C8B-B14F-4D97-AF65-F5344CB8AC3E}">
        <p14:creationId xmlns:p14="http://schemas.microsoft.com/office/powerpoint/2010/main" val="1981490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Content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068198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tiff"/><Relationship Id="rId5" Type="http://schemas.openxmlformats.org/officeDocument/2006/relationships/image" Target="../media/image1.tiff"/><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28600"/>
            <a:ext cx="8229600" cy="828675"/>
          </a:xfrm>
          <a:prstGeom prst="rect">
            <a:avLst/>
          </a:prstGeom>
          <a:noFill/>
          <a:ln>
            <a:noFill/>
          </a:ln>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en-US"/>
              <a:t>Click to edit Master title style</a:t>
            </a:r>
            <a:endParaRPr lang="en-GB" dirty="0"/>
          </a:p>
        </p:txBody>
      </p:sp>
      <p:sp>
        <p:nvSpPr>
          <p:cNvPr id="1027" name="Text Placeholder 2"/>
          <p:cNvSpPr>
            <a:spLocks noGrp="1"/>
          </p:cNvSpPr>
          <p:nvPr>
            <p:ph type="body" idx="1"/>
          </p:nvPr>
        </p:nvSpPr>
        <p:spPr bwMode="auto">
          <a:xfrm>
            <a:off x="457200" y="1333500"/>
            <a:ext cx="8229600" cy="3563938"/>
          </a:xfrm>
          <a:prstGeom prst="rect">
            <a:avLst/>
          </a:prstGeom>
          <a:noFill/>
          <a:ln>
            <a:noFill/>
          </a:ln>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grpSp>
        <p:nvGrpSpPr>
          <p:cNvPr id="5" name="Group 4">
            <a:extLst>
              <a:ext uri="{FF2B5EF4-FFF2-40B4-BE49-F238E27FC236}">
                <a16:creationId xmlns:a16="http://schemas.microsoft.com/office/drawing/2014/main" id="{C5C1F78D-6333-4939-9DA5-44B34256D6F5}"/>
              </a:ext>
            </a:extLst>
          </p:cNvPr>
          <p:cNvGrpSpPr/>
          <p:nvPr userDrawn="1"/>
        </p:nvGrpSpPr>
        <p:grpSpPr>
          <a:xfrm>
            <a:off x="0" y="5067300"/>
            <a:ext cx="8836458" cy="576000"/>
            <a:chOff x="0" y="5067300"/>
            <a:chExt cx="8836458" cy="576000"/>
          </a:xfrm>
        </p:grpSpPr>
        <p:pic>
          <p:nvPicPr>
            <p:cNvPr id="7" name="Picture 6">
              <a:extLst>
                <a:ext uri="{FF2B5EF4-FFF2-40B4-BE49-F238E27FC236}">
                  <a16:creationId xmlns:a16="http://schemas.microsoft.com/office/drawing/2014/main" id="{84BDE7DA-E80A-4BDB-A913-9A7CFE45B703}"/>
                </a:ext>
              </a:extLst>
            </p:cNvPr>
            <p:cNvPicPr>
              <a:picLocks/>
            </p:cNvPicPr>
            <p:nvPr/>
          </p:nvPicPr>
          <p:blipFill rotWithShape="1">
            <a:blip r:embed="rId5" cstate="screen">
              <a:extLst>
                <a:ext uri="{28A0092B-C50C-407E-A947-70E740481C1C}">
                  <a14:useLocalDpi xmlns:a14="http://schemas.microsoft.com/office/drawing/2010/main"/>
                </a:ext>
              </a:extLst>
            </a:blip>
            <a:srcRect/>
            <a:stretch/>
          </p:blipFill>
          <p:spPr>
            <a:xfrm>
              <a:off x="0" y="5139300"/>
              <a:ext cx="7239000" cy="432000"/>
            </a:xfrm>
            <a:prstGeom prst="rect">
              <a:avLst/>
            </a:prstGeom>
          </p:spPr>
        </p:pic>
        <p:sp>
          <p:nvSpPr>
            <p:cNvPr id="8" name="Oval 7">
              <a:extLst>
                <a:ext uri="{FF2B5EF4-FFF2-40B4-BE49-F238E27FC236}">
                  <a16:creationId xmlns:a16="http://schemas.microsoft.com/office/drawing/2014/main" id="{42053D40-8FED-44BE-B413-3ECD2BC9268B}"/>
                </a:ext>
              </a:extLst>
            </p:cNvPr>
            <p:cNvSpPr/>
            <p:nvPr userDrawn="1"/>
          </p:nvSpPr>
          <p:spPr>
            <a:xfrm>
              <a:off x="7044000" y="5067300"/>
              <a:ext cx="576000" cy="576000"/>
            </a:xfrm>
            <a:prstGeom prst="ellipse">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pic>
          <p:nvPicPr>
            <p:cNvPr id="9" name="Picture 8">
              <a:extLst>
                <a:ext uri="{FF2B5EF4-FFF2-40B4-BE49-F238E27FC236}">
                  <a16:creationId xmlns:a16="http://schemas.microsoft.com/office/drawing/2014/main" id="{E09343AA-9460-437A-B45B-8B3FF591799E}"/>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7108458" y="5067300"/>
              <a:ext cx="1728000" cy="576000"/>
            </a:xfrm>
            <a:prstGeom prst="rect">
              <a:avLst/>
            </a:prstGeom>
            <a:effectLst>
              <a:outerShdw blurRad="50800" dist="38100" dir="2700000" algn="tl" rotWithShape="0">
                <a:prstClr val="black">
                  <a:alpha val="40000"/>
                </a:prstClr>
              </a:outerShdw>
            </a:effectLst>
          </p:spPr>
        </p:pic>
      </p:grpSp>
      <p:sp>
        <p:nvSpPr>
          <p:cNvPr id="6" name="Slide Number Placeholder 1">
            <a:extLst>
              <a:ext uri="{FF2B5EF4-FFF2-40B4-BE49-F238E27FC236}">
                <a16:creationId xmlns:a16="http://schemas.microsoft.com/office/drawing/2014/main" id="{52550039-E9AD-4EAF-BEB5-6AA1BF8CF682}"/>
              </a:ext>
            </a:extLst>
          </p:cNvPr>
          <p:cNvSpPr txBox="1">
            <a:spLocks/>
          </p:cNvSpPr>
          <p:nvPr userDrawn="1"/>
        </p:nvSpPr>
        <p:spPr>
          <a:xfrm>
            <a:off x="457200" y="5100327"/>
            <a:ext cx="1077402" cy="401976"/>
          </a:xfrm>
          <a:prstGeom prst="rect">
            <a:avLst/>
          </a:prstGeom>
          <a:ln w="15875">
            <a:solidFill>
              <a:schemeClr val="accent1"/>
            </a:solidFill>
          </a:ln>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a:solidFill>
                  <a:schemeClr val="bg1"/>
                </a:solidFill>
              </a:rPr>
              <a:t>Page </a:t>
            </a:r>
            <a:fld id="{DEAEB472-24C8-3A45-ACEF-8DBD1EB0CD2B}" type="slidenum">
              <a:rPr lang="en-GB" smtClean="0">
                <a:solidFill>
                  <a:schemeClr val="bg1"/>
                </a:solidFill>
              </a:rPr>
              <a:pPr/>
              <a:t>‹#›</a:t>
            </a:fld>
            <a:endParaRPr lang="en-GB" dirty="0">
              <a:solidFill>
                <a:schemeClr val="bg1"/>
              </a:solidFill>
            </a:endParaRPr>
          </a:p>
        </p:txBody>
      </p:sp>
    </p:spTree>
    <p:extLst>
      <p:ext uri="{BB962C8B-B14F-4D97-AF65-F5344CB8AC3E}">
        <p14:creationId xmlns:p14="http://schemas.microsoft.com/office/powerpoint/2010/main" val="655849095"/>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5" r:id="rId3"/>
  </p:sldLayoutIdLst>
  <p:hf hdr="0" dt="0"/>
  <p:txStyles>
    <p:titleStyle>
      <a:lvl1pPr algn="ctr" defTabSz="457200" rtl="0" eaLnBrk="1" fontAlgn="base" hangingPunct="1">
        <a:spcBef>
          <a:spcPct val="0"/>
        </a:spcBef>
        <a:spcAft>
          <a:spcPct val="0"/>
        </a:spcAft>
        <a:defRPr sz="4400" b="1"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b="1">
          <a:solidFill>
            <a:schemeClr val="tx1"/>
          </a:solidFill>
          <a:latin typeface="Calibri" pitchFamily="34" charset="0"/>
          <a:ea typeface="ＭＳ Ｐゴシック" charset="0"/>
          <a:cs typeface="ＭＳ Ｐゴシック" charset="0"/>
        </a:defRPr>
      </a:lvl2pPr>
      <a:lvl3pPr algn="ctr" defTabSz="457200" rtl="0" eaLnBrk="1" fontAlgn="base" hangingPunct="1">
        <a:spcBef>
          <a:spcPct val="0"/>
        </a:spcBef>
        <a:spcAft>
          <a:spcPct val="0"/>
        </a:spcAft>
        <a:defRPr sz="4400" b="1">
          <a:solidFill>
            <a:schemeClr val="tx1"/>
          </a:solidFill>
          <a:latin typeface="Calibri" pitchFamily="34" charset="0"/>
          <a:ea typeface="ＭＳ Ｐゴシック" charset="0"/>
          <a:cs typeface="ＭＳ Ｐゴシック" charset="0"/>
        </a:defRPr>
      </a:lvl3pPr>
      <a:lvl4pPr algn="ctr" defTabSz="457200" rtl="0" eaLnBrk="1" fontAlgn="base" hangingPunct="1">
        <a:spcBef>
          <a:spcPct val="0"/>
        </a:spcBef>
        <a:spcAft>
          <a:spcPct val="0"/>
        </a:spcAft>
        <a:defRPr sz="4400" b="1">
          <a:solidFill>
            <a:schemeClr val="tx1"/>
          </a:solidFill>
          <a:latin typeface="Calibri" pitchFamily="34" charset="0"/>
          <a:ea typeface="ＭＳ Ｐゴシック" charset="0"/>
          <a:cs typeface="ＭＳ Ｐゴシック" charset="0"/>
        </a:defRPr>
      </a:lvl4pPr>
      <a:lvl5pPr algn="ctr" defTabSz="457200" rtl="0" eaLnBrk="1" fontAlgn="base" hangingPunct="1">
        <a:spcBef>
          <a:spcPct val="0"/>
        </a:spcBef>
        <a:spcAft>
          <a:spcPct val="0"/>
        </a:spcAft>
        <a:defRPr sz="4400" b="1">
          <a:solidFill>
            <a:schemeClr val="tx1"/>
          </a:solidFill>
          <a:latin typeface="Calibri" pitchFamily="34"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pitchFamily="34" charset="0"/>
        </a:defRPr>
      </a:lvl6pPr>
      <a:lvl7pPr marL="914400" algn="ctr" defTabSz="457200" rtl="0" eaLnBrk="1" fontAlgn="base" hangingPunct="1">
        <a:spcBef>
          <a:spcPct val="0"/>
        </a:spcBef>
        <a:spcAft>
          <a:spcPct val="0"/>
        </a:spcAft>
        <a:defRPr sz="4400">
          <a:solidFill>
            <a:schemeClr val="tx1"/>
          </a:solidFill>
          <a:latin typeface="Calibri" pitchFamily="34" charset="0"/>
        </a:defRPr>
      </a:lvl7pPr>
      <a:lvl8pPr marL="1371600" algn="ctr" defTabSz="457200" rtl="0" eaLnBrk="1" fontAlgn="base" hangingPunct="1">
        <a:spcBef>
          <a:spcPct val="0"/>
        </a:spcBef>
        <a:spcAft>
          <a:spcPct val="0"/>
        </a:spcAft>
        <a:defRPr sz="4400">
          <a:solidFill>
            <a:schemeClr val="tx1"/>
          </a:solidFill>
          <a:latin typeface="Calibri" pitchFamily="34" charset="0"/>
        </a:defRPr>
      </a:lvl8pPr>
      <a:lvl9pPr marL="1828800" algn="ctr" defTabSz="457200"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166"/>
            <a:ext cx="8229600" cy="616688"/>
          </a:xfrm>
          <a:noFill/>
        </p:spPr>
        <p:txBody>
          <a:bodyPr/>
          <a:lstStyle/>
          <a:p>
            <a:r>
              <a:rPr lang="en-US" sz="3600" dirty="0"/>
              <a:t>Guidelines </a:t>
            </a:r>
            <a:r>
              <a:rPr lang="mr-IN" sz="3600" dirty="0"/>
              <a:t>–</a:t>
            </a:r>
            <a:r>
              <a:rPr lang="en-US" sz="3600" dirty="0"/>
              <a:t> Pre-pitching</a:t>
            </a:r>
          </a:p>
        </p:txBody>
      </p:sp>
      <p:sp>
        <p:nvSpPr>
          <p:cNvPr id="3" name="Content Placeholder 2"/>
          <p:cNvSpPr>
            <a:spLocks noGrp="1"/>
          </p:cNvSpPr>
          <p:nvPr>
            <p:ph sz="quarter" idx="11"/>
          </p:nvPr>
        </p:nvSpPr>
        <p:spPr>
          <a:xfrm>
            <a:off x="457200" y="763324"/>
            <a:ext cx="8229600" cy="3641699"/>
          </a:xfrm>
        </p:spPr>
        <p:txBody>
          <a:bodyPr/>
          <a:lstStyle/>
          <a:p>
            <a:pPr algn="just">
              <a:buFont typeface="Arial" panose="020B0604020202020204" pitchFamily="34" charset="0"/>
              <a:buChar char="•"/>
            </a:pPr>
            <a:r>
              <a:rPr lang="en-US" sz="1600" dirty="0"/>
              <a:t>Please provide confirmation of your participation </a:t>
            </a:r>
            <a:r>
              <a:rPr lang="en-US" sz="1600" b="1" u="sng" dirty="0"/>
              <a:t>three (3) working days </a:t>
            </a:r>
            <a:r>
              <a:rPr lang="en-US" sz="1600" dirty="0"/>
              <a:t>before the date stipulated in the invitation email. </a:t>
            </a:r>
          </a:p>
          <a:p>
            <a:pPr algn="just"/>
            <a:r>
              <a:rPr lang="en-US" sz="1600" dirty="0"/>
              <a:t>Prepare your Pitch Deck using this sample as a guide.</a:t>
            </a:r>
          </a:p>
          <a:p>
            <a:pPr algn="just"/>
            <a:r>
              <a:rPr lang="en-US" sz="1600" dirty="0"/>
              <a:t>You may also prepare the Pitch Deck in </a:t>
            </a:r>
            <a:r>
              <a:rPr lang="en-US" sz="1600" u="sng" dirty="0"/>
              <a:t>Bahasa Malaysia</a:t>
            </a:r>
            <a:r>
              <a:rPr lang="en-US" sz="1600" dirty="0"/>
              <a:t> using the sample Pitch Deck in Section 2 from page 23 to 44.</a:t>
            </a:r>
            <a:endParaRPr lang="en-US" sz="1600" u="sng" dirty="0"/>
          </a:p>
          <a:p>
            <a:pPr algn="just"/>
            <a:r>
              <a:rPr lang="en-US" sz="1600" dirty="0"/>
              <a:t>You can add or delete any of the slides given for your actual presentation, however, it is highly recommended that you include all the information required in your Pitch Deck. For example, you might want to start with an ‘Elevator Pitch’ to highlight the product, technology etc.</a:t>
            </a:r>
          </a:p>
          <a:p>
            <a:pPr algn="just"/>
            <a:r>
              <a:rPr lang="en-US" sz="1600" dirty="0"/>
              <a:t>You may re-arrange the slides to suit your style of presentation.</a:t>
            </a:r>
          </a:p>
          <a:p>
            <a:pPr algn="just"/>
            <a:r>
              <a:rPr lang="en-US" sz="1600" dirty="0"/>
              <a:t>Please do not prepare your Pitch Deck in a ‘Question and Answer’ format.</a:t>
            </a:r>
          </a:p>
          <a:p>
            <a:pPr algn="just"/>
            <a:r>
              <a:rPr lang="en-US" sz="1600" dirty="0"/>
              <a:t>Please incorporate your Pitch Deck PowerPoint slides when you submit the Pitching Registration Form.</a:t>
            </a:r>
          </a:p>
          <a:p>
            <a:pPr algn="just"/>
            <a:r>
              <a:rPr lang="en-US" sz="1600" b="1" dirty="0"/>
              <a:t>Acceptance to any revisions to the Pitch Deck after the submission of the Pitching Registration Form will be subjected to the </a:t>
            </a:r>
            <a:r>
              <a:rPr lang="en-US" sz="1600" b="1" dirty="0" err="1"/>
              <a:t>organiser’s</a:t>
            </a:r>
            <a:r>
              <a:rPr lang="en-US" sz="1600" b="1" dirty="0"/>
              <a:t> discretion.</a:t>
            </a:r>
            <a:endParaRPr lang="en-US" sz="1600" dirty="0"/>
          </a:p>
          <a:p>
            <a:endParaRPr lang="en-US" sz="2000" dirty="0"/>
          </a:p>
        </p:txBody>
      </p:sp>
    </p:spTree>
    <p:extLst>
      <p:ext uri="{BB962C8B-B14F-4D97-AF65-F5344CB8AC3E}">
        <p14:creationId xmlns:p14="http://schemas.microsoft.com/office/powerpoint/2010/main" val="1664297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r>
              <a:rPr lang="en-GB" b="1" dirty="0"/>
              <a:t>Technology</a:t>
            </a:r>
          </a:p>
        </p:txBody>
      </p:sp>
      <p:sp>
        <p:nvSpPr>
          <p:cNvPr id="3" name="Content Placeholder 2"/>
          <p:cNvSpPr>
            <a:spLocks noGrp="1"/>
          </p:cNvSpPr>
          <p:nvPr>
            <p:ph sz="quarter" idx="11"/>
          </p:nvPr>
        </p:nvSpPr>
        <p:spPr>
          <a:xfrm>
            <a:off x="457200" y="1257300"/>
            <a:ext cx="8229600" cy="3235187"/>
          </a:xfrm>
          <a:prstGeom prst="rect">
            <a:avLst/>
          </a:prstGeom>
        </p:spPr>
        <p:txBody>
          <a:bodyPr>
            <a:normAutofit fontScale="62500" lnSpcReduction="20000"/>
          </a:bodyPr>
          <a:lstStyle/>
          <a:p>
            <a:r>
              <a:rPr lang="en-US" dirty="0">
                <a:latin typeface="Calibri" charset="0"/>
              </a:rPr>
              <a:t>Explain the technology, special process, solution or mechanism – in simple terms.</a:t>
            </a:r>
          </a:p>
          <a:p>
            <a:r>
              <a:rPr lang="en-US" dirty="0">
                <a:latin typeface="Calibri" charset="0"/>
              </a:rPr>
              <a:t>Please provide the source of technology</a:t>
            </a:r>
          </a:p>
          <a:p>
            <a:pPr lvl="1"/>
            <a:r>
              <a:rPr lang="en-US" sz="2600" dirty="0">
                <a:latin typeface="Calibri" charset="0"/>
              </a:rPr>
              <a:t>In-house research</a:t>
            </a:r>
          </a:p>
          <a:p>
            <a:pPr lvl="1"/>
            <a:r>
              <a:rPr lang="en-US" sz="2600" dirty="0">
                <a:latin typeface="Calibri" charset="0"/>
              </a:rPr>
              <a:t>Collaboration with universities, research institutes </a:t>
            </a:r>
            <a:r>
              <a:rPr lang="en-US" sz="2600" dirty="0" err="1">
                <a:latin typeface="Calibri" charset="0"/>
              </a:rPr>
              <a:t>etc</a:t>
            </a:r>
            <a:endParaRPr lang="en-US" sz="2600" dirty="0">
              <a:latin typeface="Calibri" charset="0"/>
            </a:endParaRPr>
          </a:p>
          <a:p>
            <a:pPr lvl="1"/>
            <a:r>
              <a:rPr lang="en-US" sz="2600" dirty="0">
                <a:latin typeface="Calibri" charset="0"/>
              </a:rPr>
              <a:t>Acquisition (foreign or local)</a:t>
            </a:r>
          </a:p>
          <a:p>
            <a:pPr lvl="1"/>
            <a:r>
              <a:rPr lang="en-US" sz="2600" dirty="0">
                <a:latin typeface="Calibri" charset="0"/>
              </a:rPr>
              <a:t>Others (please state)</a:t>
            </a:r>
          </a:p>
          <a:p>
            <a:pPr algn="just"/>
            <a:r>
              <a:rPr lang="en-US" dirty="0">
                <a:latin typeface="Calibri" charset="0"/>
              </a:rPr>
              <a:t>Why is it unique, differentiable, and sustainable?</a:t>
            </a:r>
          </a:p>
          <a:p>
            <a:pPr lvl="1"/>
            <a:r>
              <a:rPr lang="en-US" sz="2600" dirty="0">
                <a:latin typeface="Calibri" charset="0"/>
              </a:rPr>
              <a:t>How is it protected?</a:t>
            </a:r>
          </a:p>
          <a:p>
            <a:pPr lvl="1"/>
            <a:r>
              <a:rPr lang="en-US" sz="2600" dirty="0">
                <a:latin typeface="Calibri" charset="0"/>
              </a:rPr>
              <a:t>Current status of IP</a:t>
            </a:r>
          </a:p>
          <a:p>
            <a:r>
              <a:rPr lang="en-US" dirty="0">
                <a:latin typeface="Calibri" charset="0"/>
              </a:rPr>
              <a:t>Current status of the technology development and demo results. </a:t>
            </a:r>
          </a:p>
          <a:p>
            <a:r>
              <a:rPr lang="en-US" dirty="0">
                <a:latin typeface="Calibri" charset="0"/>
              </a:rPr>
              <a:t>Please make it simple and understandable under this section.</a:t>
            </a:r>
          </a:p>
        </p:txBody>
      </p:sp>
    </p:spTree>
    <p:extLst>
      <p:ext uri="{BB962C8B-B14F-4D97-AF65-F5344CB8AC3E}">
        <p14:creationId xmlns:p14="http://schemas.microsoft.com/office/powerpoint/2010/main" val="273355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r>
              <a:rPr lang="en-GB" b="1" dirty="0"/>
              <a:t>Market Size Opportunity</a:t>
            </a:r>
          </a:p>
        </p:txBody>
      </p:sp>
      <p:sp>
        <p:nvSpPr>
          <p:cNvPr id="3" name="Content Placeholder 2"/>
          <p:cNvSpPr>
            <a:spLocks noGrp="1"/>
          </p:cNvSpPr>
          <p:nvPr>
            <p:ph sz="quarter" idx="11"/>
          </p:nvPr>
        </p:nvSpPr>
        <p:spPr>
          <a:prstGeom prst="rect">
            <a:avLst/>
          </a:prstGeom>
        </p:spPr>
        <p:txBody>
          <a:bodyPr/>
          <a:lstStyle/>
          <a:p>
            <a:pPr algn="just"/>
            <a:r>
              <a:rPr lang="en-GB" sz="2400" dirty="0"/>
              <a:t>What are the different segments in the market? – Total Addressable Market (TAM), Specific/Serviceable Addressable Market (SAM), Specific/Serviceable Obtainable Market (SOM), etc..</a:t>
            </a:r>
          </a:p>
          <a:p>
            <a:r>
              <a:rPr lang="en-GB" sz="2400" dirty="0"/>
              <a:t>Please also state your assumptions, if any.</a:t>
            </a:r>
          </a:p>
          <a:p>
            <a:r>
              <a:rPr lang="en-GB" sz="2400" dirty="0"/>
              <a:t>How big is the opportunity ?</a:t>
            </a:r>
          </a:p>
          <a:p>
            <a:r>
              <a:rPr lang="en-GB" sz="2400" dirty="0"/>
              <a:t>What is its rate of growth?</a:t>
            </a:r>
          </a:p>
          <a:p>
            <a:r>
              <a:rPr lang="en-GB" sz="2400" dirty="0"/>
              <a:t>Please specify the source of market analysis.</a:t>
            </a:r>
          </a:p>
          <a:p>
            <a:endParaRPr lang="en-GB" dirty="0"/>
          </a:p>
        </p:txBody>
      </p:sp>
    </p:spTree>
    <p:extLst>
      <p:ext uri="{BB962C8B-B14F-4D97-AF65-F5344CB8AC3E}">
        <p14:creationId xmlns:p14="http://schemas.microsoft.com/office/powerpoint/2010/main" val="23368218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37154-D6E3-47AE-85AE-BD559139680E}"/>
              </a:ext>
            </a:extLst>
          </p:cNvPr>
          <p:cNvSpPr>
            <a:spLocks noGrp="1"/>
          </p:cNvSpPr>
          <p:nvPr>
            <p:ph type="title"/>
          </p:nvPr>
        </p:nvSpPr>
        <p:spPr/>
        <p:txBody>
          <a:bodyPr/>
          <a:lstStyle/>
          <a:p>
            <a:r>
              <a:rPr lang="en-MY" dirty="0"/>
              <a:t>Competitive Landscape</a:t>
            </a:r>
            <a:endParaRPr lang="en-GB" dirty="0"/>
          </a:p>
        </p:txBody>
      </p:sp>
      <p:pic>
        <p:nvPicPr>
          <p:cNvPr id="4" name="Picture 3">
            <a:extLst>
              <a:ext uri="{FF2B5EF4-FFF2-40B4-BE49-F238E27FC236}">
                <a16:creationId xmlns:a16="http://schemas.microsoft.com/office/drawing/2014/main" id="{210B4509-EFE5-4899-B045-44AEC502331B}"/>
              </a:ext>
            </a:extLst>
          </p:cNvPr>
          <p:cNvPicPr>
            <a:picLocks noChangeAspect="1"/>
          </p:cNvPicPr>
          <p:nvPr/>
        </p:nvPicPr>
        <p:blipFill>
          <a:blip r:embed="rId2"/>
          <a:stretch>
            <a:fillRect/>
          </a:stretch>
        </p:blipFill>
        <p:spPr>
          <a:xfrm>
            <a:off x="457200" y="1057274"/>
            <a:ext cx="6150334" cy="3933275"/>
          </a:xfrm>
          <a:prstGeom prst="rect">
            <a:avLst/>
          </a:prstGeom>
        </p:spPr>
      </p:pic>
      <p:sp>
        <p:nvSpPr>
          <p:cNvPr id="5" name="Content Placeholder 2">
            <a:extLst>
              <a:ext uri="{FF2B5EF4-FFF2-40B4-BE49-F238E27FC236}">
                <a16:creationId xmlns:a16="http://schemas.microsoft.com/office/drawing/2014/main" id="{ACCEE12C-333B-4638-9E2B-19A1BBBB9836}"/>
              </a:ext>
            </a:extLst>
          </p:cNvPr>
          <p:cNvSpPr txBox="1">
            <a:spLocks/>
          </p:cNvSpPr>
          <p:nvPr/>
        </p:nvSpPr>
        <p:spPr>
          <a:xfrm>
            <a:off x="6774510" y="1257300"/>
            <a:ext cx="1912289" cy="977017"/>
          </a:xfrm>
          <a:prstGeom prst="rect">
            <a:avLst/>
          </a:prstGeom>
        </p:spPr>
        <p:txBody>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1400" dirty="0"/>
              <a:t>* Optional if you want to show where are you compared to competitors</a:t>
            </a:r>
          </a:p>
        </p:txBody>
      </p:sp>
    </p:spTree>
    <p:extLst>
      <p:ext uri="{BB962C8B-B14F-4D97-AF65-F5344CB8AC3E}">
        <p14:creationId xmlns:p14="http://schemas.microsoft.com/office/powerpoint/2010/main" val="3578352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r>
              <a:rPr lang="en-GB" dirty="0"/>
              <a:t>Go To Market</a:t>
            </a:r>
            <a:r>
              <a:rPr lang="en-GB" b="1" dirty="0"/>
              <a:t> Strategy</a:t>
            </a:r>
          </a:p>
        </p:txBody>
      </p:sp>
      <p:graphicFrame>
        <p:nvGraphicFramePr>
          <p:cNvPr id="4" name="Table 4">
            <a:extLst>
              <a:ext uri="{FF2B5EF4-FFF2-40B4-BE49-F238E27FC236}">
                <a16:creationId xmlns:a16="http://schemas.microsoft.com/office/drawing/2014/main" id="{84BE2A36-8FF9-4D85-B2A0-DCC19D63DDAB}"/>
              </a:ext>
            </a:extLst>
          </p:cNvPr>
          <p:cNvGraphicFramePr>
            <a:graphicFrameLocks noGrp="1"/>
          </p:cNvGraphicFramePr>
          <p:nvPr>
            <p:extLst>
              <p:ext uri="{D42A27DB-BD31-4B8C-83A1-F6EECF244321}">
                <p14:modId xmlns:p14="http://schemas.microsoft.com/office/powerpoint/2010/main" val="3180120589"/>
              </p:ext>
            </p:extLst>
          </p:nvPr>
        </p:nvGraphicFramePr>
        <p:xfrm>
          <a:off x="1826149" y="3581953"/>
          <a:ext cx="6096000" cy="2021840"/>
        </p:xfrm>
        <a:graphic>
          <a:graphicData uri="http://schemas.openxmlformats.org/drawingml/2006/table">
            <a:tbl>
              <a:tblPr>
                <a:tableStyleId>{5C22544A-7EE6-4342-B048-85BDC9FD1C3A}</a:tableStyleId>
              </a:tblPr>
              <a:tblGrid>
                <a:gridCol w="1524000">
                  <a:extLst>
                    <a:ext uri="{9D8B030D-6E8A-4147-A177-3AD203B41FA5}">
                      <a16:colId xmlns:a16="http://schemas.microsoft.com/office/drawing/2014/main" val="1809084307"/>
                    </a:ext>
                  </a:extLst>
                </a:gridCol>
                <a:gridCol w="1524000">
                  <a:extLst>
                    <a:ext uri="{9D8B030D-6E8A-4147-A177-3AD203B41FA5}">
                      <a16:colId xmlns:a16="http://schemas.microsoft.com/office/drawing/2014/main" val="3694788169"/>
                    </a:ext>
                  </a:extLst>
                </a:gridCol>
                <a:gridCol w="1524000">
                  <a:extLst>
                    <a:ext uri="{9D8B030D-6E8A-4147-A177-3AD203B41FA5}">
                      <a16:colId xmlns:a16="http://schemas.microsoft.com/office/drawing/2014/main" val="3428751556"/>
                    </a:ext>
                  </a:extLst>
                </a:gridCol>
                <a:gridCol w="1524000">
                  <a:extLst>
                    <a:ext uri="{9D8B030D-6E8A-4147-A177-3AD203B41FA5}">
                      <a16:colId xmlns:a16="http://schemas.microsoft.com/office/drawing/2014/main" val="3360129718"/>
                    </a:ext>
                  </a:extLst>
                </a:gridCol>
              </a:tblGrid>
              <a:tr h="370840">
                <a:tc>
                  <a:txBody>
                    <a:bodyPr/>
                    <a:lstStyle/>
                    <a:p>
                      <a:endParaRPr lang="en-GB" dirty="0"/>
                    </a:p>
                  </a:txBody>
                  <a:tcPr/>
                </a:tc>
                <a:tc>
                  <a:txBody>
                    <a:bodyPr/>
                    <a:lstStyle/>
                    <a:p>
                      <a:r>
                        <a:rPr lang="en-MY" dirty="0"/>
                        <a:t>Traction</a:t>
                      </a:r>
                      <a:endParaRPr lang="en-GB" dirty="0"/>
                    </a:p>
                  </a:txBody>
                  <a:tcPr/>
                </a:tc>
                <a:tc>
                  <a:txBody>
                    <a:bodyPr/>
                    <a:lstStyle/>
                    <a:p>
                      <a:r>
                        <a:rPr lang="en-MY" dirty="0"/>
                        <a:t>Build</a:t>
                      </a:r>
                      <a:endParaRPr lang="en-GB" dirty="0"/>
                    </a:p>
                  </a:txBody>
                  <a:tcPr/>
                </a:tc>
                <a:tc>
                  <a:txBody>
                    <a:bodyPr/>
                    <a:lstStyle/>
                    <a:p>
                      <a:r>
                        <a:rPr lang="en-MY" dirty="0"/>
                        <a:t>Scale</a:t>
                      </a:r>
                      <a:endParaRPr lang="en-GB" dirty="0"/>
                    </a:p>
                  </a:txBody>
                  <a:tcPr/>
                </a:tc>
                <a:extLst>
                  <a:ext uri="{0D108BD9-81ED-4DB2-BD59-A6C34878D82A}">
                    <a16:rowId xmlns:a16="http://schemas.microsoft.com/office/drawing/2014/main" val="3754411363"/>
                  </a:ext>
                </a:extLst>
              </a:tr>
              <a:tr h="373381">
                <a:tc>
                  <a:txBody>
                    <a:bodyPr/>
                    <a:lstStyle/>
                    <a:p>
                      <a:r>
                        <a:rPr lang="en-MY" dirty="0"/>
                        <a:t>Target Clients and Offering</a:t>
                      </a:r>
                      <a:endParaRPr lang="en-GB" dirty="0"/>
                    </a:p>
                  </a:txBody>
                  <a:tcPr/>
                </a:tc>
                <a:tc>
                  <a:txBody>
                    <a:bodyPr/>
                    <a:lstStyle/>
                    <a:p>
                      <a:endParaRPr lang="en-GB" dirty="0"/>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65164017"/>
                  </a:ext>
                </a:extLst>
              </a:tr>
              <a:tr h="370840">
                <a:tc>
                  <a:txBody>
                    <a:bodyPr/>
                    <a:lstStyle/>
                    <a:p>
                      <a:r>
                        <a:rPr lang="en-MY" dirty="0"/>
                        <a:t>Target Region</a:t>
                      </a:r>
                      <a:endParaRPr lang="en-GB" dirty="0"/>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1232927623"/>
                  </a:ext>
                </a:extLst>
              </a:tr>
              <a:tr h="370840">
                <a:tc>
                  <a:txBody>
                    <a:bodyPr/>
                    <a:lstStyle/>
                    <a:p>
                      <a:r>
                        <a:rPr lang="en-MY" dirty="0"/>
                        <a:t>Sales and Channels</a:t>
                      </a:r>
                      <a:endParaRPr lang="en-GB" dirty="0"/>
                    </a:p>
                  </a:txBody>
                  <a:tcPr/>
                </a:tc>
                <a:tc>
                  <a:txBody>
                    <a:bodyPr/>
                    <a:lstStyle/>
                    <a:p>
                      <a:endParaRPr lang="en-GB"/>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319793893"/>
                  </a:ext>
                </a:extLst>
              </a:tr>
            </a:tbl>
          </a:graphicData>
        </a:graphic>
      </p:graphicFrame>
      <p:sp>
        <p:nvSpPr>
          <p:cNvPr id="7" name="Content Placeholder 2">
            <a:extLst>
              <a:ext uri="{FF2B5EF4-FFF2-40B4-BE49-F238E27FC236}">
                <a16:creationId xmlns:a16="http://schemas.microsoft.com/office/drawing/2014/main" id="{1E3D8533-5582-4502-962C-D1AD48DF7DA3}"/>
              </a:ext>
            </a:extLst>
          </p:cNvPr>
          <p:cNvSpPr>
            <a:spLocks noGrp="1"/>
          </p:cNvSpPr>
          <p:nvPr>
            <p:ph sz="quarter" idx="11"/>
          </p:nvPr>
        </p:nvSpPr>
        <p:spPr>
          <a:xfrm>
            <a:off x="457200" y="1257299"/>
            <a:ext cx="8229600" cy="2324653"/>
          </a:xfrm>
          <a:prstGeom prst="rect">
            <a:avLst/>
          </a:prstGeom>
        </p:spPr>
        <p:txBody>
          <a:bodyPr/>
          <a:lstStyle/>
          <a:p>
            <a:r>
              <a:rPr lang="en-GB" sz="1400" dirty="0"/>
              <a:t>You may use the matrix below to show your roadmap from entering to market to scaling up focusing on the following items:-</a:t>
            </a:r>
          </a:p>
          <a:p>
            <a:pPr lvl="1"/>
            <a:r>
              <a:rPr lang="en-GB" sz="1000" dirty="0"/>
              <a:t>Your initial target customers</a:t>
            </a:r>
          </a:p>
          <a:p>
            <a:pPr lvl="1"/>
            <a:r>
              <a:rPr lang="en-GB" sz="1000" dirty="0"/>
              <a:t>Focused region</a:t>
            </a:r>
          </a:p>
          <a:p>
            <a:pPr lvl="1"/>
            <a:r>
              <a:rPr lang="en-GB" sz="1000" dirty="0"/>
              <a:t>Getting the initial traction</a:t>
            </a:r>
          </a:p>
          <a:p>
            <a:r>
              <a:rPr lang="en-GB" sz="1400" dirty="0"/>
              <a:t>Please also state your assumptions, if any</a:t>
            </a:r>
          </a:p>
          <a:p>
            <a:r>
              <a:rPr lang="en-GB" sz="1400" dirty="0"/>
              <a:t>What is the traction achieved so far?</a:t>
            </a:r>
          </a:p>
          <a:p>
            <a:r>
              <a:rPr lang="en-GB" sz="1400" dirty="0"/>
              <a:t>How big is the opportunity ?</a:t>
            </a:r>
          </a:p>
          <a:p>
            <a:r>
              <a:rPr lang="en-GB" sz="1400" dirty="0"/>
              <a:t>What is the rate of growth?</a:t>
            </a:r>
          </a:p>
          <a:p>
            <a:r>
              <a:rPr lang="en-GB" sz="1400" dirty="0"/>
              <a:t>Please specify the source of market analysis</a:t>
            </a:r>
          </a:p>
        </p:txBody>
      </p:sp>
    </p:spTree>
    <p:extLst>
      <p:ext uri="{BB962C8B-B14F-4D97-AF65-F5344CB8AC3E}">
        <p14:creationId xmlns:p14="http://schemas.microsoft.com/office/powerpoint/2010/main" val="8534411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r>
              <a:rPr lang="en-GB" b="1" dirty="0"/>
              <a:t>Revenue Model</a:t>
            </a:r>
          </a:p>
        </p:txBody>
      </p:sp>
      <p:sp>
        <p:nvSpPr>
          <p:cNvPr id="31" name="Content Placeholder 2">
            <a:extLst>
              <a:ext uri="{FF2B5EF4-FFF2-40B4-BE49-F238E27FC236}">
                <a16:creationId xmlns:a16="http://schemas.microsoft.com/office/drawing/2014/main" id="{35198C0D-22D8-473E-8DBB-C60D9AA99331}"/>
              </a:ext>
            </a:extLst>
          </p:cNvPr>
          <p:cNvSpPr txBox="1">
            <a:spLocks/>
          </p:cNvSpPr>
          <p:nvPr/>
        </p:nvSpPr>
        <p:spPr>
          <a:xfrm>
            <a:off x="457200" y="1257300"/>
            <a:ext cx="8229600" cy="3752022"/>
          </a:xfrm>
          <a:prstGeom prst="rect">
            <a:avLst/>
          </a:prstGeom>
        </p:spPr>
        <p:txBody>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sz="2000" dirty="0"/>
              <a:t>Explain how you derive your revenue.</a:t>
            </a:r>
          </a:p>
          <a:p>
            <a:r>
              <a:rPr lang="en-GB" sz="2000" dirty="0"/>
              <a:t>Sample of revenue model can be:-</a:t>
            </a:r>
          </a:p>
          <a:p>
            <a:pPr lvl="1"/>
            <a:r>
              <a:rPr lang="en-GB" sz="1800" dirty="0"/>
              <a:t>Retail sales</a:t>
            </a:r>
          </a:p>
          <a:p>
            <a:pPr lvl="1"/>
            <a:r>
              <a:rPr lang="en-GB" sz="1800" dirty="0"/>
              <a:t>Contract manufacturer / OEM</a:t>
            </a:r>
          </a:p>
          <a:p>
            <a:pPr lvl="1"/>
            <a:r>
              <a:rPr lang="en-GB" sz="1800" dirty="0"/>
              <a:t>Subscription based</a:t>
            </a:r>
          </a:p>
          <a:p>
            <a:pPr lvl="1"/>
            <a:r>
              <a:rPr lang="en-GB" sz="1800" dirty="0"/>
              <a:t>Licensing</a:t>
            </a:r>
          </a:p>
          <a:p>
            <a:pPr lvl="1"/>
            <a:r>
              <a:rPr lang="en-GB" sz="1800" dirty="0"/>
              <a:t>Transaction fees</a:t>
            </a:r>
          </a:p>
          <a:p>
            <a:pPr fontAlgn="auto">
              <a:spcBef>
                <a:spcPts val="0"/>
              </a:spcBef>
              <a:spcAft>
                <a:spcPts val="0"/>
              </a:spcAft>
            </a:pPr>
            <a:r>
              <a:rPr lang="en-GB" sz="2000" dirty="0">
                <a:solidFill>
                  <a:prstClr val="black"/>
                </a:solidFill>
                <a:ea typeface="+mn-ea"/>
                <a:cs typeface="+mn-cs"/>
              </a:rPr>
              <a:t>What is the pricing per unit?</a:t>
            </a:r>
          </a:p>
          <a:p>
            <a:pPr fontAlgn="auto">
              <a:spcBef>
                <a:spcPts val="0"/>
              </a:spcBef>
              <a:spcAft>
                <a:spcPts val="0"/>
              </a:spcAft>
            </a:pPr>
            <a:r>
              <a:rPr lang="en-GB" sz="2000" dirty="0">
                <a:solidFill>
                  <a:prstClr val="black"/>
                </a:solidFill>
                <a:ea typeface="+mn-ea"/>
                <a:cs typeface="+mn-cs"/>
              </a:rPr>
              <a:t>What is the gross profit per unit?</a:t>
            </a:r>
          </a:p>
          <a:p>
            <a:pPr fontAlgn="auto">
              <a:spcBef>
                <a:spcPts val="0"/>
              </a:spcBef>
              <a:spcAft>
                <a:spcPts val="0"/>
              </a:spcAft>
            </a:pPr>
            <a:r>
              <a:rPr lang="en-GB" sz="2000" dirty="0">
                <a:solidFill>
                  <a:prstClr val="black"/>
                </a:solidFill>
                <a:ea typeface="+mn-ea"/>
                <a:cs typeface="+mn-cs"/>
              </a:rPr>
              <a:t>Please explain your delivery strategy if you have not explained in earlier slides.</a:t>
            </a:r>
            <a:endParaRPr lang="en-GB" sz="2000" dirty="0"/>
          </a:p>
          <a:p>
            <a:endParaRPr lang="en-GB" dirty="0"/>
          </a:p>
        </p:txBody>
      </p:sp>
    </p:spTree>
    <p:extLst>
      <p:ext uri="{BB962C8B-B14F-4D97-AF65-F5344CB8AC3E}">
        <p14:creationId xmlns:p14="http://schemas.microsoft.com/office/powerpoint/2010/main" val="39273482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r>
              <a:rPr lang="en-GB" b="1" dirty="0"/>
              <a:t>Financial Forecast</a:t>
            </a:r>
          </a:p>
        </p:txBody>
      </p:sp>
      <p:sp>
        <p:nvSpPr>
          <p:cNvPr id="6" name="Content Placeholder 2">
            <a:extLst>
              <a:ext uri="{FF2B5EF4-FFF2-40B4-BE49-F238E27FC236}">
                <a16:creationId xmlns:a16="http://schemas.microsoft.com/office/drawing/2014/main" id="{0D644366-8C08-4659-899E-B4E7C247235F}"/>
              </a:ext>
            </a:extLst>
          </p:cNvPr>
          <p:cNvSpPr txBox="1">
            <a:spLocks/>
          </p:cNvSpPr>
          <p:nvPr/>
        </p:nvSpPr>
        <p:spPr>
          <a:xfrm>
            <a:off x="457200" y="1257300"/>
            <a:ext cx="8229600" cy="3752022"/>
          </a:xfrm>
          <a:prstGeom prst="rect">
            <a:avLst/>
          </a:prstGeom>
        </p:spPr>
        <p:txBody>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sz="1600" dirty="0"/>
              <a:t>Please provide a 3-year profit forecast</a:t>
            </a:r>
          </a:p>
          <a:p>
            <a:pPr lvl="1"/>
            <a:r>
              <a:rPr lang="en-GB" sz="1600" dirty="0"/>
              <a:t>The forecast should provide the following major items:-</a:t>
            </a:r>
          </a:p>
          <a:p>
            <a:pPr lvl="2"/>
            <a:r>
              <a:rPr lang="en-GB" sz="1600" dirty="0"/>
              <a:t>Revenue</a:t>
            </a:r>
          </a:p>
          <a:p>
            <a:pPr lvl="2"/>
            <a:r>
              <a:rPr lang="en-GB" sz="1600" dirty="0"/>
              <a:t>Gross profit</a:t>
            </a:r>
          </a:p>
          <a:p>
            <a:pPr lvl="2"/>
            <a:r>
              <a:rPr lang="en-GB" sz="1600" dirty="0"/>
              <a:t>Net profit</a:t>
            </a:r>
          </a:p>
          <a:p>
            <a:pPr lvl="2"/>
            <a:r>
              <a:rPr lang="en-GB" sz="1600" dirty="0"/>
              <a:t>EBITDA</a:t>
            </a:r>
          </a:p>
          <a:p>
            <a:pPr lvl="1"/>
            <a:r>
              <a:rPr lang="en-GB" sz="1600" dirty="0"/>
              <a:t>Please state the major assumptions used in arriving at the forecast figure</a:t>
            </a:r>
          </a:p>
          <a:p>
            <a:pPr lvl="1"/>
            <a:r>
              <a:rPr lang="en-GB" sz="1600" dirty="0"/>
              <a:t>The forecast should includes the following:-</a:t>
            </a:r>
          </a:p>
          <a:p>
            <a:pPr lvl="2"/>
            <a:r>
              <a:rPr lang="en-GB" sz="1600" dirty="0"/>
              <a:t>The revenue should tally with the revenue model provided in the earlier slides</a:t>
            </a:r>
          </a:p>
          <a:p>
            <a:pPr lvl="2"/>
            <a:r>
              <a:rPr lang="en-GB" sz="1600" dirty="0"/>
              <a:t>Assumption that the funding required is received</a:t>
            </a:r>
          </a:p>
          <a:p>
            <a:r>
              <a:rPr lang="en-GB" sz="1600" dirty="0"/>
              <a:t>Please also show your last 2 years income statement / profit and loss accounts (if available).</a:t>
            </a:r>
          </a:p>
          <a:p>
            <a:pPr fontAlgn="auto">
              <a:spcBef>
                <a:spcPts val="0"/>
              </a:spcBef>
              <a:spcAft>
                <a:spcPts val="0"/>
              </a:spcAft>
            </a:pPr>
            <a:r>
              <a:rPr lang="en-GB" sz="1600" dirty="0">
                <a:solidFill>
                  <a:prstClr val="black"/>
                </a:solidFill>
                <a:ea typeface="+mn-ea"/>
                <a:cs typeface="+mn-cs"/>
              </a:rPr>
              <a:t>When was the latest audited financial statements? What was the financial result?</a:t>
            </a:r>
            <a:endParaRPr lang="en-GB" sz="1600" dirty="0"/>
          </a:p>
          <a:p>
            <a:endParaRPr lang="en-GB" dirty="0"/>
          </a:p>
        </p:txBody>
      </p:sp>
    </p:spTree>
    <p:extLst>
      <p:ext uri="{BB962C8B-B14F-4D97-AF65-F5344CB8AC3E}">
        <p14:creationId xmlns:p14="http://schemas.microsoft.com/office/powerpoint/2010/main" val="22127349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Milestones to Date</a:t>
            </a:r>
          </a:p>
        </p:txBody>
      </p:sp>
      <p:sp>
        <p:nvSpPr>
          <p:cNvPr id="4" name="Content Placeholder 3"/>
          <p:cNvSpPr>
            <a:spLocks noGrp="1"/>
          </p:cNvSpPr>
          <p:nvPr>
            <p:ph sz="quarter" idx="11"/>
          </p:nvPr>
        </p:nvSpPr>
        <p:spPr/>
        <p:txBody>
          <a:bodyPr/>
          <a:lstStyle/>
          <a:p>
            <a:pPr algn="just"/>
            <a:r>
              <a:rPr lang="en-US" dirty="0"/>
              <a:t>Include major value creations that the company has accomplished, such as major contract signed, testing &amp; certifications done, etc. </a:t>
            </a:r>
          </a:p>
          <a:p>
            <a:pPr algn="just"/>
            <a:r>
              <a:rPr lang="en-US" dirty="0"/>
              <a:t>Please include the grant name, agency providing the grant, date and amount of grant received, if any.</a:t>
            </a:r>
          </a:p>
        </p:txBody>
      </p:sp>
    </p:spTree>
    <p:extLst>
      <p:ext uri="{BB962C8B-B14F-4D97-AF65-F5344CB8AC3E}">
        <p14:creationId xmlns:p14="http://schemas.microsoft.com/office/powerpoint/2010/main" val="6053545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Funding Sought</a:t>
            </a:r>
          </a:p>
        </p:txBody>
      </p:sp>
      <p:sp>
        <p:nvSpPr>
          <p:cNvPr id="3" name="Content Placeholder 2"/>
          <p:cNvSpPr>
            <a:spLocks noGrp="1"/>
          </p:cNvSpPr>
          <p:nvPr>
            <p:ph sz="quarter" idx="11"/>
          </p:nvPr>
        </p:nvSpPr>
        <p:spPr/>
        <p:txBody>
          <a:bodyPr/>
          <a:lstStyle/>
          <a:p>
            <a:r>
              <a:rPr lang="en-US" sz="2800" dirty="0"/>
              <a:t>How is the company currently being funded.</a:t>
            </a:r>
          </a:p>
          <a:p>
            <a:pPr algn="just"/>
            <a:r>
              <a:rPr lang="en-US" sz="2800" dirty="0"/>
              <a:t>How much funding the company planning to raise &amp; how will be funds be </a:t>
            </a:r>
            <a:r>
              <a:rPr lang="en-US" sz="2800" dirty="0" err="1"/>
              <a:t>utilised</a:t>
            </a:r>
            <a:r>
              <a:rPr lang="en-US" sz="2800" dirty="0"/>
              <a:t>.</a:t>
            </a:r>
          </a:p>
          <a:p>
            <a:pPr algn="just"/>
            <a:r>
              <a:rPr lang="en-US" sz="2800" dirty="0"/>
              <a:t>How long will the fund last? Will the company require further funding before it reach cash break even?</a:t>
            </a:r>
          </a:p>
          <a:p>
            <a:r>
              <a:rPr lang="en-US" sz="2800" dirty="0"/>
              <a:t>Breakdown of the funds:</a:t>
            </a:r>
          </a:p>
          <a:p>
            <a:pPr lvl="1"/>
            <a:r>
              <a:rPr lang="en-US" sz="2000" dirty="0"/>
              <a:t>External (bank loans, Venture capital, grants, </a:t>
            </a:r>
            <a:r>
              <a:rPr lang="en-US" sz="2000" dirty="0" err="1"/>
              <a:t>etc</a:t>
            </a:r>
            <a:r>
              <a:rPr lang="en-US" sz="2000" dirty="0"/>
              <a:t>)</a:t>
            </a:r>
          </a:p>
          <a:p>
            <a:pPr lvl="1"/>
            <a:r>
              <a:rPr lang="en-US" sz="2000" dirty="0"/>
              <a:t>Internal (shareholders)</a:t>
            </a:r>
          </a:p>
          <a:p>
            <a:endParaRPr lang="en-US" dirty="0"/>
          </a:p>
        </p:txBody>
      </p:sp>
    </p:spTree>
    <p:extLst>
      <p:ext uri="{BB962C8B-B14F-4D97-AF65-F5344CB8AC3E}">
        <p14:creationId xmlns:p14="http://schemas.microsoft.com/office/powerpoint/2010/main" val="3341499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Deliverables</a:t>
            </a:r>
          </a:p>
        </p:txBody>
      </p:sp>
      <p:sp>
        <p:nvSpPr>
          <p:cNvPr id="3" name="Content Placeholder 2"/>
          <p:cNvSpPr>
            <a:spLocks noGrp="1"/>
          </p:cNvSpPr>
          <p:nvPr>
            <p:ph sz="quarter" idx="11"/>
          </p:nvPr>
        </p:nvSpPr>
        <p:spPr/>
        <p:txBody>
          <a:bodyPr/>
          <a:lstStyle/>
          <a:p>
            <a:pPr algn="just"/>
            <a:r>
              <a:rPr lang="en-US" dirty="0"/>
              <a:t>What will the company achieve with the new funds </a:t>
            </a:r>
            <a:r>
              <a:rPr lang="mr-IN" dirty="0"/>
              <a:t>–</a:t>
            </a:r>
            <a:r>
              <a:rPr lang="en-US" dirty="0"/>
              <a:t> </a:t>
            </a:r>
            <a:r>
              <a:rPr lang="en-US" dirty="0" err="1"/>
              <a:t>e.g</a:t>
            </a:r>
            <a:r>
              <a:rPr lang="en-US" dirty="0"/>
              <a:t> sales increase, new customers, increase in production capacity, etc.</a:t>
            </a:r>
          </a:p>
        </p:txBody>
      </p:sp>
    </p:spTree>
    <p:extLst>
      <p:ext uri="{BB962C8B-B14F-4D97-AF65-F5344CB8AC3E}">
        <p14:creationId xmlns:p14="http://schemas.microsoft.com/office/powerpoint/2010/main" val="9834168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r>
              <a:rPr lang="en-GB" b="1" dirty="0"/>
              <a:t>Team</a:t>
            </a:r>
          </a:p>
        </p:txBody>
      </p:sp>
      <p:sp>
        <p:nvSpPr>
          <p:cNvPr id="3" name="Content Placeholder 2"/>
          <p:cNvSpPr>
            <a:spLocks noGrp="1"/>
          </p:cNvSpPr>
          <p:nvPr>
            <p:ph sz="quarter" idx="11"/>
          </p:nvPr>
        </p:nvSpPr>
        <p:spPr>
          <a:prstGeom prst="rect">
            <a:avLst/>
          </a:prstGeom>
        </p:spPr>
        <p:txBody>
          <a:bodyPr>
            <a:normAutofit/>
          </a:bodyPr>
          <a:lstStyle/>
          <a:p>
            <a:r>
              <a:rPr lang="en-US" sz="2000" dirty="0"/>
              <a:t>Founders and owners</a:t>
            </a:r>
          </a:p>
          <a:p>
            <a:r>
              <a:rPr lang="en-US" sz="2000" dirty="0"/>
              <a:t>Other team members</a:t>
            </a:r>
          </a:p>
          <a:p>
            <a:r>
              <a:rPr lang="en-US" sz="2000" dirty="0"/>
              <a:t>Roles &amp; responsibilities – who</a:t>
            </a:r>
            <a:r>
              <a:rPr lang="en-GB" sz="2000" dirty="0"/>
              <a:t> does what?</a:t>
            </a:r>
          </a:p>
          <a:p>
            <a:r>
              <a:rPr lang="en-GB" sz="2000" dirty="0"/>
              <a:t>Why this team:</a:t>
            </a:r>
          </a:p>
          <a:p>
            <a:pPr lvl="1"/>
            <a:r>
              <a:rPr lang="en-GB" sz="1800" dirty="0"/>
              <a:t>Why are they the best in what they do?</a:t>
            </a:r>
          </a:p>
          <a:p>
            <a:pPr lvl="1"/>
            <a:r>
              <a:rPr lang="en-US" sz="1800" dirty="0"/>
              <a:t>Does the team has the skills &amp; experiences required?</a:t>
            </a:r>
            <a:endParaRPr lang="en-GB" sz="1800" dirty="0"/>
          </a:p>
          <a:p>
            <a:pPr algn="just"/>
            <a:r>
              <a:rPr lang="en-GB" sz="2000" dirty="0"/>
              <a:t>What are the skill gaps? Skills that are lacking in the current team that need to be addressed</a:t>
            </a:r>
            <a:r>
              <a:rPr lang="en-US" sz="2000" dirty="0"/>
              <a:t> &amp; </a:t>
            </a:r>
            <a:r>
              <a:rPr lang="en-US" sz="2000" dirty="0">
                <a:latin typeface="Calibri" charset="0"/>
              </a:rPr>
              <a:t> how they will be filled </a:t>
            </a:r>
            <a:r>
              <a:rPr lang="en-GB" sz="2000" dirty="0"/>
              <a:t>in the future</a:t>
            </a:r>
            <a:r>
              <a:rPr lang="en-US" sz="2000" dirty="0">
                <a:latin typeface="Calibri" charset="0"/>
              </a:rPr>
              <a:t>.</a:t>
            </a:r>
          </a:p>
          <a:p>
            <a:r>
              <a:rPr lang="en-US" sz="2000" dirty="0">
                <a:latin typeface="Calibri" charset="0"/>
              </a:rPr>
              <a:t>You may use the template in the next slide as a guidance</a:t>
            </a:r>
          </a:p>
        </p:txBody>
      </p:sp>
    </p:spTree>
    <p:extLst>
      <p:ext uri="{BB962C8B-B14F-4D97-AF65-F5344CB8AC3E}">
        <p14:creationId xmlns:p14="http://schemas.microsoft.com/office/powerpoint/2010/main" val="3353595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166"/>
            <a:ext cx="8229600" cy="616688"/>
          </a:xfrm>
        </p:spPr>
        <p:txBody>
          <a:bodyPr/>
          <a:lstStyle/>
          <a:p>
            <a:r>
              <a:rPr lang="en-US" sz="3600" dirty="0"/>
              <a:t>Guidelines </a:t>
            </a:r>
            <a:r>
              <a:rPr lang="mr-IN" sz="3600" dirty="0"/>
              <a:t>–</a:t>
            </a:r>
            <a:r>
              <a:rPr lang="en-US" sz="3600" dirty="0"/>
              <a:t> Pitch Day</a:t>
            </a:r>
          </a:p>
        </p:txBody>
      </p:sp>
      <p:sp>
        <p:nvSpPr>
          <p:cNvPr id="3" name="Content Placeholder 2"/>
          <p:cNvSpPr>
            <a:spLocks noGrp="1"/>
          </p:cNvSpPr>
          <p:nvPr>
            <p:ph sz="quarter" idx="11"/>
          </p:nvPr>
        </p:nvSpPr>
        <p:spPr>
          <a:xfrm>
            <a:off x="457200" y="948152"/>
            <a:ext cx="8229600" cy="3727216"/>
          </a:xfrm>
        </p:spPr>
        <p:txBody>
          <a:bodyPr/>
          <a:lstStyle/>
          <a:p>
            <a:pPr algn="just"/>
            <a:r>
              <a:rPr lang="en-US" sz="1600" dirty="0"/>
              <a:t>Please be at the pitching venue at least </a:t>
            </a:r>
            <a:r>
              <a:rPr lang="en-US" sz="1600" b="1" u="sng" dirty="0"/>
              <a:t>30 minutes </a:t>
            </a:r>
            <a:r>
              <a:rPr lang="en-US" sz="1600" dirty="0"/>
              <a:t>before your allocated slot.</a:t>
            </a:r>
          </a:p>
          <a:p>
            <a:pPr algn="just"/>
            <a:r>
              <a:rPr lang="en-US" sz="1600" dirty="0"/>
              <a:t>No-shows and last minute cancellations without a suitable reason will be subjected to a cooling-off period of </a:t>
            </a:r>
            <a:r>
              <a:rPr lang="en-US" sz="1600" b="1" u="sng" dirty="0"/>
              <a:t>two (2) weeks </a:t>
            </a:r>
            <a:r>
              <a:rPr lang="en-US" sz="1600" dirty="0"/>
              <a:t>before being allowed to reschedule the pitching session. </a:t>
            </a:r>
          </a:p>
          <a:p>
            <a:pPr algn="just"/>
            <a:r>
              <a:rPr lang="en-US" sz="1600" dirty="0"/>
              <a:t>You are reminded to adhere strictly to the time limits given. Each company will be given </a:t>
            </a:r>
            <a:r>
              <a:rPr lang="en-US" sz="1600" b="1" dirty="0"/>
              <a:t>15 mins to present your slides and another 15 mins will be allocated for Q&amp;A</a:t>
            </a:r>
            <a:r>
              <a:rPr lang="en-US" sz="1600" dirty="0"/>
              <a:t> after the presentation. </a:t>
            </a:r>
          </a:p>
          <a:p>
            <a:pPr algn="just"/>
            <a:r>
              <a:rPr lang="en-US" sz="1600" dirty="0"/>
              <a:t>A laptop and laser pointer will be provided for your use. Copy of the Pitch Deck will be on the laptop for your presentation. </a:t>
            </a:r>
          </a:p>
          <a:p>
            <a:pPr algn="just"/>
            <a:r>
              <a:rPr lang="en-US" sz="1600" dirty="0"/>
              <a:t>To ensure that the pitching session proceeds smoothly, </a:t>
            </a:r>
            <a:r>
              <a:rPr lang="en-US" sz="1600" b="1" u="sng" dirty="0"/>
              <a:t>any requests to use your own laptop, USB pen drive etc. will not be entertained.</a:t>
            </a:r>
          </a:p>
          <a:p>
            <a:pPr algn="just"/>
            <a:r>
              <a:rPr lang="en-US" sz="1600" dirty="0"/>
              <a:t>You are welcome to bring prototypes or samples for the panelists to view. Please note that MTDC has a strict No Gift Policy, thus any samples, gifts </a:t>
            </a:r>
            <a:r>
              <a:rPr lang="en-US" sz="1600" dirty="0" err="1"/>
              <a:t>etc</a:t>
            </a:r>
            <a:r>
              <a:rPr lang="en-US" sz="1600" dirty="0"/>
              <a:t> will not be accepted. </a:t>
            </a:r>
          </a:p>
          <a:p>
            <a:pPr algn="just"/>
            <a:r>
              <a:rPr lang="en-US" sz="1600" dirty="0"/>
              <a:t>The pitching can be done in </a:t>
            </a:r>
            <a:r>
              <a:rPr lang="en-US" sz="1600" u="sng" dirty="0"/>
              <a:t>English or Bahasa Malaysia </a:t>
            </a:r>
            <a:r>
              <a:rPr lang="en-US" sz="1600" dirty="0"/>
              <a:t>or mix of both.</a:t>
            </a:r>
          </a:p>
          <a:p>
            <a:pPr marL="0" indent="0">
              <a:buNone/>
            </a:pPr>
            <a:endParaRPr lang="en-US" sz="2000" dirty="0"/>
          </a:p>
        </p:txBody>
      </p:sp>
    </p:spTree>
    <p:extLst>
      <p:ext uri="{BB962C8B-B14F-4D97-AF65-F5344CB8AC3E}">
        <p14:creationId xmlns:p14="http://schemas.microsoft.com/office/powerpoint/2010/main" val="1585051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A0503-FD2B-4B8F-B51D-A776F0C6F4F0}"/>
              </a:ext>
            </a:extLst>
          </p:cNvPr>
          <p:cNvSpPr>
            <a:spLocks noGrp="1"/>
          </p:cNvSpPr>
          <p:nvPr>
            <p:ph type="title"/>
          </p:nvPr>
        </p:nvSpPr>
        <p:spPr>
          <a:xfrm>
            <a:off x="1311007" y="-2753"/>
            <a:ext cx="1349566" cy="445082"/>
          </a:xfrm>
        </p:spPr>
        <p:txBody>
          <a:bodyPr/>
          <a:lstStyle/>
          <a:p>
            <a:pPr algn="l"/>
            <a:r>
              <a:rPr lang="en-MY" sz="2000" b="0" dirty="0"/>
              <a:t>Founders</a:t>
            </a:r>
          </a:p>
        </p:txBody>
      </p:sp>
      <p:grpSp>
        <p:nvGrpSpPr>
          <p:cNvPr id="41" name="Group 40">
            <a:extLst>
              <a:ext uri="{FF2B5EF4-FFF2-40B4-BE49-F238E27FC236}">
                <a16:creationId xmlns:a16="http://schemas.microsoft.com/office/drawing/2014/main" id="{2B170EF6-D036-4ADB-93FA-05C033FA6690}"/>
              </a:ext>
            </a:extLst>
          </p:cNvPr>
          <p:cNvGrpSpPr/>
          <p:nvPr/>
        </p:nvGrpSpPr>
        <p:grpSpPr>
          <a:xfrm>
            <a:off x="1265563" y="508276"/>
            <a:ext cx="6612875" cy="1595791"/>
            <a:chOff x="636224" y="442329"/>
            <a:chExt cx="6612875" cy="1595791"/>
          </a:xfrm>
        </p:grpSpPr>
        <p:sp>
          <p:nvSpPr>
            <p:cNvPr id="9" name="Rectangle 8">
              <a:extLst>
                <a:ext uri="{FF2B5EF4-FFF2-40B4-BE49-F238E27FC236}">
                  <a16:creationId xmlns:a16="http://schemas.microsoft.com/office/drawing/2014/main" id="{BAAD34CD-03D5-4CBB-ADBD-A413CF2CF97E}"/>
                </a:ext>
              </a:extLst>
            </p:cNvPr>
            <p:cNvSpPr/>
            <p:nvPr/>
          </p:nvSpPr>
          <p:spPr>
            <a:xfrm>
              <a:off x="2809300" y="442329"/>
              <a:ext cx="4439799" cy="763527"/>
            </a:xfrm>
            <a:prstGeom prst="rect">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marL="171450" indent="-171450">
                <a:buFont typeface="Arial" panose="020B0604020202020204" pitchFamily="34" charset="0"/>
                <a:buChar char="•"/>
              </a:pPr>
              <a:r>
                <a:rPr lang="en-US" sz="1200" dirty="0">
                  <a:solidFill>
                    <a:schemeClr val="bg1"/>
                  </a:solidFill>
                </a:rPr>
                <a:t>Role : Business Development</a:t>
              </a:r>
            </a:p>
            <a:p>
              <a:pPr marL="171450" indent="-171450">
                <a:buFont typeface="Arial" panose="020B0604020202020204" pitchFamily="34" charset="0"/>
                <a:buChar char="•"/>
              </a:pPr>
              <a:r>
                <a:rPr lang="en-US" sz="1200" dirty="0">
                  <a:solidFill>
                    <a:schemeClr val="bg1"/>
                  </a:solidFill>
                </a:rPr>
                <a:t>History : Head of Bus Dev Boustead Engineering</a:t>
              </a:r>
            </a:p>
            <a:p>
              <a:pPr marL="171450" indent="-171450">
                <a:buFont typeface="Arial" panose="020B0604020202020204" pitchFamily="34" charset="0"/>
                <a:buChar char="•"/>
              </a:pPr>
              <a:r>
                <a:rPr lang="en-US" sz="1200" dirty="0">
                  <a:solidFill>
                    <a:schemeClr val="bg1"/>
                  </a:solidFill>
                </a:rPr>
                <a:t>Stats: Age: 32, Experience : 8 years</a:t>
              </a:r>
            </a:p>
            <a:p>
              <a:pPr marL="171450" indent="-171450">
                <a:buFont typeface="Arial" panose="020B0604020202020204" pitchFamily="34" charset="0"/>
                <a:buChar char="•"/>
              </a:pPr>
              <a:r>
                <a:rPr lang="en-US" sz="1200" dirty="0">
                  <a:solidFill>
                    <a:schemeClr val="bg1"/>
                  </a:solidFill>
                </a:rPr>
                <a:t>Education: UiTM</a:t>
              </a:r>
            </a:p>
          </p:txBody>
        </p:sp>
        <p:sp>
          <p:nvSpPr>
            <p:cNvPr id="10" name="Rectangle 9">
              <a:extLst>
                <a:ext uri="{FF2B5EF4-FFF2-40B4-BE49-F238E27FC236}">
                  <a16:creationId xmlns:a16="http://schemas.microsoft.com/office/drawing/2014/main" id="{86BC6CBA-8DD0-4EE0-919F-D26F37956B45}"/>
                </a:ext>
              </a:extLst>
            </p:cNvPr>
            <p:cNvSpPr/>
            <p:nvPr/>
          </p:nvSpPr>
          <p:spPr>
            <a:xfrm>
              <a:off x="2809300" y="1274593"/>
              <a:ext cx="4439799" cy="763527"/>
            </a:xfrm>
            <a:prstGeom prst="rect">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marL="171450" lvl="0" indent="-171450">
                <a:buFont typeface="Arial" panose="020B0604020202020204" pitchFamily="34" charset="0"/>
                <a:buChar char="•"/>
              </a:pPr>
              <a:r>
                <a:rPr lang="en-MY" sz="1200" dirty="0">
                  <a:solidFill>
                    <a:schemeClr val="bg1"/>
                  </a:solidFill>
                </a:rPr>
                <a:t>Role : Product Development, R&amp;D</a:t>
              </a:r>
            </a:p>
            <a:p>
              <a:pPr marL="171450" lvl="0" indent="-171450">
                <a:buFont typeface="Arial" panose="020B0604020202020204" pitchFamily="34" charset="0"/>
                <a:buChar char="•"/>
              </a:pPr>
              <a:r>
                <a:rPr lang="en-MY" sz="1200" dirty="0">
                  <a:solidFill>
                    <a:schemeClr val="bg1"/>
                  </a:solidFill>
                </a:rPr>
                <a:t>History : CTO of Sapura Engineering</a:t>
              </a:r>
            </a:p>
            <a:p>
              <a:pPr marL="171450" lvl="0" indent="-171450">
                <a:buFont typeface="Arial" panose="020B0604020202020204" pitchFamily="34" charset="0"/>
                <a:buChar char="•"/>
              </a:pPr>
              <a:r>
                <a:rPr lang="en-MY" sz="1200" dirty="0">
                  <a:solidFill>
                    <a:schemeClr val="bg1"/>
                  </a:solidFill>
                </a:rPr>
                <a:t>Stats: Age: 35, Experience : 12 years </a:t>
              </a:r>
            </a:p>
            <a:p>
              <a:pPr marL="171450" lvl="0" indent="-171450">
                <a:buFont typeface="Arial" panose="020B0604020202020204" pitchFamily="34" charset="0"/>
                <a:buChar char="•"/>
              </a:pPr>
              <a:r>
                <a:rPr lang="en-MY" sz="1200" dirty="0">
                  <a:solidFill>
                    <a:schemeClr val="bg1"/>
                  </a:solidFill>
                </a:rPr>
                <a:t>Education: UPM</a:t>
              </a:r>
            </a:p>
          </p:txBody>
        </p:sp>
        <p:sp>
          <p:nvSpPr>
            <p:cNvPr id="11" name="Rectangle 10">
              <a:extLst>
                <a:ext uri="{FF2B5EF4-FFF2-40B4-BE49-F238E27FC236}">
                  <a16:creationId xmlns:a16="http://schemas.microsoft.com/office/drawing/2014/main" id="{B7B51E15-D5B7-4EB9-98F3-8AD55538DCBA}"/>
                </a:ext>
              </a:extLst>
            </p:cNvPr>
            <p:cNvSpPr/>
            <p:nvPr/>
          </p:nvSpPr>
          <p:spPr>
            <a:xfrm>
              <a:off x="636224" y="442329"/>
              <a:ext cx="991518" cy="763527"/>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MY" dirty="0">
                  <a:solidFill>
                    <a:schemeClr val="tx1"/>
                  </a:solidFill>
                </a:rPr>
                <a:t>Photo</a:t>
              </a:r>
            </a:p>
          </p:txBody>
        </p:sp>
        <p:sp>
          <p:nvSpPr>
            <p:cNvPr id="12" name="Rectangle 11">
              <a:extLst>
                <a:ext uri="{FF2B5EF4-FFF2-40B4-BE49-F238E27FC236}">
                  <a16:creationId xmlns:a16="http://schemas.microsoft.com/office/drawing/2014/main" id="{68864FFC-9EB0-49A3-8E3F-13A1B31F0B90}"/>
                </a:ext>
              </a:extLst>
            </p:cNvPr>
            <p:cNvSpPr/>
            <p:nvPr/>
          </p:nvSpPr>
          <p:spPr>
            <a:xfrm>
              <a:off x="636224" y="1274593"/>
              <a:ext cx="991518" cy="763527"/>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MY" dirty="0">
                  <a:solidFill>
                    <a:schemeClr val="tx1"/>
                  </a:solidFill>
                </a:rPr>
                <a:t>Photo</a:t>
              </a:r>
            </a:p>
          </p:txBody>
        </p:sp>
        <p:sp>
          <p:nvSpPr>
            <p:cNvPr id="13" name="Rectangle 12">
              <a:extLst>
                <a:ext uri="{FF2B5EF4-FFF2-40B4-BE49-F238E27FC236}">
                  <a16:creationId xmlns:a16="http://schemas.microsoft.com/office/drawing/2014/main" id="{2EB8CDCE-BD83-4904-9768-0641682E336E}"/>
                </a:ext>
              </a:extLst>
            </p:cNvPr>
            <p:cNvSpPr/>
            <p:nvPr/>
          </p:nvSpPr>
          <p:spPr>
            <a:xfrm>
              <a:off x="1806766" y="442329"/>
              <a:ext cx="991518" cy="763527"/>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MY" dirty="0"/>
                <a:t>CEO</a:t>
              </a:r>
            </a:p>
            <a:p>
              <a:pPr algn="ctr"/>
              <a:r>
                <a:rPr lang="en-MY" dirty="0"/>
                <a:t>Mus</a:t>
              </a:r>
            </a:p>
          </p:txBody>
        </p:sp>
        <p:sp>
          <p:nvSpPr>
            <p:cNvPr id="14" name="Rectangle 13">
              <a:extLst>
                <a:ext uri="{FF2B5EF4-FFF2-40B4-BE49-F238E27FC236}">
                  <a16:creationId xmlns:a16="http://schemas.microsoft.com/office/drawing/2014/main" id="{83EDD86A-B721-4C82-B9C8-369B5F9D7DBD}"/>
                </a:ext>
              </a:extLst>
            </p:cNvPr>
            <p:cNvSpPr/>
            <p:nvPr/>
          </p:nvSpPr>
          <p:spPr>
            <a:xfrm>
              <a:off x="1806766" y="1274593"/>
              <a:ext cx="991518" cy="763527"/>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MY" dirty="0"/>
                <a:t>CTO</a:t>
              </a:r>
            </a:p>
            <a:p>
              <a:pPr algn="ctr"/>
              <a:r>
                <a:rPr lang="en-MY" dirty="0"/>
                <a:t>Jeff</a:t>
              </a:r>
            </a:p>
          </p:txBody>
        </p:sp>
      </p:grpSp>
      <p:cxnSp>
        <p:nvCxnSpPr>
          <p:cNvPr id="28" name="Straight Connector 27">
            <a:extLst>
              <a:ext uri="{FF2B5EF4-FFF2-40B4-BE49-F238E27FC236}">
                <a16:creationId xmlns:a16="http://schemas.microsoft.com/office/drawing/2014/main" id="{A9DB5470-9050-4AC2-95B9-B7B9546C25FC}"/>
              </a:ext>
            </a:extLst>
          </p:cNvPr>
          <p:cNvCxnSpPr>
            <a:cxnSpLocks/>
          </p:cNvCxnSpPr>
          <p:nvPr/>
        </p:nvCxnSpPr>
        <p:spPr>
          <a:xfrm flipV="1">
            <a:off x="1272448" y="352540"/>
            <a:ext cx="6599104" cy="1"/>
          </a:xfrm>
          <a:prstGeom prst="line">
            <a:avLst/>
          </a:prstGeom>
          <a:ln>
            <a:solidFill>
              <a:schemeClr val="tx1"/>
            </a:solidFill>
          </a:ln>
        </p:spPr>
        <p:style>
          <a:lnRef idx="1">
            <a:schemeClr val="accent6"/>
          </a:lnRef>
          <a:fillRef idx="0">
            <a:schemeClr val="accent6"/>
          </a:fillRef>
          <a:effectRef idx="0">
            <a:schemeClr val="accent6"/>
          </a:effectRef>
          <a:fontRef idx="minor">
            <a:schemeClr val="tx1"/>
          </a:fontRef>
        </p:style>
      </p:cxnSp>
      <p:grpSp>
        <p:nvGrpSpPr>
          <p:cNvPr id="32" name="Group 31">
            <a:extLst>
              <a:ext uri="{FF2B5EF4-FFF2-40B4-BE49-F238E27FC236}">
                <a16:creationId xmlns:a16="http://schemas.microsoft.com/office/drawing/2014/main" id="{F3CB55FA-7711-4BAB-8617-F6C122B0A47C}"/>
              </a:ext>
            </a:extLst>
          </p:cNvPr>
          <p:cNvGrpSpPr/>
          <p:nvPr/>
        </p:nvGrpSpPr>
        <p:grpSpPr>
          <a:xfrm>
            <a:off x="1228382" y="2220734"/>
            <a:ext cx="6643170" cy="1322752"/>
            <a:chOff x="433103" y="2220734"/>
            <a:chExt cx="6815996" cy="1322752"/>
          </a:xfrm>
        </p:grpSpPr>
        <p:grpSp>
          <p:nvGrpSpPr>
            <p:cNvPr id="25" name="Group 24">
              <a:extLst>
                <a:ext uri="{FF2B5EF4-FFF2-40B4-BE49-F238E27FC236}">
                  <a16:creationId xmlns:a16="http://schemas.microsoft.com/office/drawing/2014/main" id="{DBBEA7C9-3481-4DCA-A384-676AE907A48D}"/>
                </a:ext>
              </a:extLst>
            </p:cNvPr>
            <p:cNvGrpSpPr/>
            <p:nvPr/>
          </p:nvGrpSpPr>
          <p:grpSpPr>
            <a:xfrm>
              <a:off x="481666" y="2626886"/>
              <a:ext cx="6767433" cy="916600"/>
              <a:chOff x="484026" y="2836207"/>
              <a:chExt cx="6664085" cy="916600"/>
            </a:xfrm>
          </p:grpSpPr>
          <p:sp>
            <p:nvSpPr>
              <p:cNvPr id="17" name="Rectangle 16">
                <a:extLst>
                  <a:ext uri="{FF2B5EF4-FFF2-40B4-BE49-F238E27FC236}">
                    <a16:creationId xmlns:a16="http://schemas.microsoft.com/office/drawing/2014/main" id="{04DC4C88-9390-4B40-9FBF-6D891408AEB1}"/>
                  </a:ext>
                </a:extLst>
              </p:cNvPr>
              <p:cNvSpPr/>
              <p:nvPr/>
            </p:nvSpPr>
            <p:spPr>
              <a:xfrm>
                <a:off x="1656420" y="2851212"/>
                <a:ext cx="2161163" cy="895307"/>
              </a:xfrm>
              <a:prstGeom prst="rect">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1200" dirty="0">
                    <a:solidFill>
                      <a:schemeClr val="bg1"/>
                    </a:solidFill>
                  </a:rPr>
                  <a:t>Name : Lee</a:t>
                </a:r>
              </a:p>
              <a:p>
                <a:r>
                  <a:rPr lang="en-US" sz="1200" dirty="0">
                    <a:solidFill>
                      <a:schemeClr val="bg1"/>
                    </a:solidFill>
                  </a:rPr>
                  <a:t>Role : Lead dev</a:t>
                </a:r>
              </a:p>
              <a:p>
                <a:r>
                  <a:rPr lang="en-US" sz="1200" dirty="0">
                    <a:solidFill>
                      <a:schemeClr val="bg1"/>
                    </a:solidFill>
                  </a:rPr>
                  <a:t>Experience : 10 </a:t>
                </a:r>
                <a:r>
                  <a:rPr lang="en-US" sz="1200" dirty="0" err="1">
                    <a:solidFill>
                      <a:schemeClr val="bg1"/>
                    </a:solidFill>
                  </a:rPr>
                  <a:t>yrs</a:t>
                </a:r>
                <a:r>
                  <a:rPr lang="en-US" sz="1200" dirty="0">
                    <a:solidFill>
                      <a:schemeClr val="bg1"/>
                    </a:solidFill>
                  </a:rPr>
                  <a:t> at FGV</a:t>
                </a:r>
              </a:p>
            </p:txBody>
          </p:sp>
          <p:sp>
            <p:nvSpPr>
              <p:cNvPr id="19" name="Rectangle 18">
                <a:extLst>
                  <a:ext uri="{FF2B5EF4-FFF2-40B4-BE49-F238E27FC236}">
                    <a16:creationId xmlns:a16="http://schemas.microsoft.com/office/drawing/2014/main" id="{F9AC085E-D194-4EA6-BA70-17153D46785C}"/>
                  </a:ext>
                </a:extLst>
              </p:cNvPr>
              <p:cNvSpPr/>
              <p:nvPr/>
            </p:nvSpPr>
            <p:spPr>
              <a:xfrm>
                <a:off x="484026" y="2836207"/>
                <a:ext cx="991518" cy="895307"/>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MY" dirty="0">
                    <a:solidFill>
                      <a:schemeClr val="tx1"/>
                    </a:solidFill>
                  </a:rPr>
                  <a:t>Photo</a:t>
                </a:r>
              </a:p>
            </p:txBody>
          </p:sp>
          <p:sp>
            <p:nvSpPr>
              <p:cNvPr id="23" name="Rectangle 22">
                <a:extLst>
                  <a:ext uri="{FF2B5EF4-FFF2-40B4-BE49-F238E27FC236}">
                    <a16:creationId xmlns:a16="http://schemas.microsoft.com/office/drawing/2014/main" id="{D17ABF91-6F2D-4AB3-83D7-E7599C9ACA31}"/>
                  </a:ext>
                </a:extLst>
              </p:cNvPr>
              <p:cNvSpPr/>
              <p:nvPr/>
            </p:nvSpPr>
            <p:spPr>
              <a:xfrm>
                <a:off x="5206210" y="2857500"/>
                <a:ext cx="1941901" cy="895307"/>
              </a:xfrm>
              <a:prstGeom prst="rect">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1200" dirty="0">
                    <a:solidFill>
                      <a:schemeClr val="bg1"/>
                    </a:solidFill>
                  </a:rPr>
                  <a:t>Name : Mohsin</a:t>
                </a:r>
              </a:p>
              <a:p>
                <a:r>
                  <a:rPr lang="en-US" sz="1200" dirty="0">
                    <a:solidFill>
                      <a:schemeClr val="bg1"/>
                    </a:solidFill>
                  </a:rPr>
                  <a:t>Role : Lead dev</a:t>
                </a:r>
              </a:p>
              <a:p>
                <a:r>
                  <a:rPr lang="en-US" sz="1200" dirty="0">
                    <a:solidFill>
                      <a:schemeClr val="bg1"/>
                    </a:solidFill>
                  </a:rPr>
                  <a:t>Experience : 12 </a:t>
                </a:r>
                <a:r>
                  <a:rPr lang="en-US" sz="1200" dirty="0" err="1">
                    <a:solidFill>
                      <a:schemeClr val="bg1"/>
                    </a:solidFill>
                  </a:rPr>
                  <a:t>yrs</a:t>
                </a:r>
                <a:r>
                  <a:rPr lang="en-US" sz="1200" dirty="0">
                    <a:solidFill>
                      <a:schemeClr val="bg1"/>
                    </a:solidFill>
                  </a:rPr>
                  <a:t> at ABC Int</a:t>
                </a:r>
              </a:p>
            </p:txBody>
          </p:sp>
          <p:sp>
            <p:nvSpPr>
              <p:cNvPr id="24" name="Rectangle 23">
                <a:extLst>
                  <a:ext uri="{FF2B5EF4-FFF2-40B4-BE49-F238E27FC236}">
                    <a16:creationId xmlns:a16="http://schemas.microsoft.com/office/drawing/2014/main" id="{9BD863AF-F4BE-458E-B0D9-93C561BFDC54}"/>
                  </a:ext>
                </a:extLst>
              </p:cNvPr>
              <p:cNvSpPr/>
              <p:nvPr/>
            </p:nvSpPr>
            <p:spPr>
              <a:xfrm>
                <a:off x="4061670" y="2844326"/>
                <a:ext cx="991518" cy="895307"/>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MY" dirty="0">
                    <a:solidFill>
                      <a:schemeClr val="tx1"/>
                    </a:solidFill>
                  </a:rPr>
                  <a:t>Photo</a:t>
                </a:r>
              </a:p>
            </p:txBody>
          </p:sp>
        </p:grpSp>
        <p:sp>
          <p:nvSpPr>
            <p:cNvPr id="26" name="Rectangle 25">
              <a:extLst>
                <a:ext uri="{FF2B5EF4-FFF2-40B4-BE49-F238E27FC236}">
                  <a16:creationId xmlns:a16="http://schemas.microsoft.com/office/drawing/2014/main" id="{2AABA959-F601-473E-9578-2AA9DF1733D1}"/>
                </a:ext>
              </a:extLst>
            </p:cNvPr>
            <p:cNvSpPr/>
            <p:nvPr/>
          </p:nvSpPr>
          <p:spPr>
            <a:xfrm>
              <a:off x="433103" y="2220734"/>
              <a:ext cx="1937660" cy="264159"/>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r>
                <a:rPr lang="en-MY" dirty="0">
                  <a:solidFill>
                    <a:schemeClr val="tx1"/>
                  </a:solidFill>
                </a:rPr>
                <a:t>Key Team Player</a:t>
              </a:r>
            </a:p>
          </p:txBody>
        </p:sp>
        <p:cxnSp>
          <p:nvCxnSpPr>
            <p:cNvPr id="31" name="Straight Connector 30">
              <a:extLst>
                <a:ext uri="{FF2B5EF4-FFF2-40B4-BE49-F238E27FC236}">
                  <a16:creationId xmlns:a16="http://schemas.microsoft.com/office/drawing/2014/main" id="{0377C8AB-123D-40A7-ADC4-CC29D0D71823}"/>
                </a:ext>
              </a:extLst>
            </p:cNvPr>
            <p:cNvCxnSpPr>
              <a:cxnSpLocks/>
            </p:cNvCxnSpPr>
            <p:nvPr/>
          </p:nvCxnSpPr>
          <p:spPr>
            <a:xfrm>
              <a:off x="481667" y="2506190"/>
              <a:ext cx="6753661" cy="1"/>
            </a:xfrm>
            <a:prstGeom prst="line">
              <a:avLst/>
            </a:prstGeom>
            <a:ln>
              <a:solidFill>
                <a:schemeClr val="tx1"/>
              </a:solidFill>
            </a:ln>
          </p:spPr>
          <p:style>
            <a:lnRef idx="1">
              <a:schemeClr val="accent6"/>
            </a:lnRef>
            <a:fillRef idx="0">
              <a:schemeClr val="accent6"/>
            </a:fillRef>
            <a:effectRef idx="0">
              <a:schemeClr val="accent6"/>
            </a:effectRef>
            <a:fontRef idx="minor">
              <a:schemeClr val="tx1"/>
            </a:fontRef>
          </p:style>
        </p:cxnSp>
      </p:grpSp>
      <p:grpSp>
        <p:nvGrpSpPr>
          <p:cNvPr id="33" name="Group 32">
            <a:extLst>
              <a:ext uri="{FF2B5EF4-FFF2-40B4-BE49-F238E27FC236}">
                <a16:creationId xmlns:a16="http://schemas.microsoft.com/office/drawing/2014/main" id="{8FD165CE-567D-40E0-9CD2-FD90E09FEBB2}"/>
              </a:ext>
            </a:extLst>
          </p:cNvPr>
          <p:cNvGrpSpPr/>
          <p:nvPr/>
        </p:nvGrpSpPr>
        <p:grpSpPr>
          <a:xfrm>
            <a:off x="1206348" y="3628773"/>
            <a:ext cx="6672090" cy="1295121"/>
            <a:chOff x="410375" y="2248365"/>
            <a:chExt cx="6838724" cy="1295121"/>
          </a:xfrm>
        </p:grpSpPr>
        <p:grpSp>
          <p:nvGrpSpPr>
            <p:cNvPr id="34" name="Group 33">
              <a:extLst>
                <a:ext uri="{FF2B5EF4-FFF2-40B4-BE49-F238E27FC236}">
                  <a16:creationId xmlns:a16="http://schemas.microsoft.com/office/drawing/2014/main" id="{0C6A6ED4-DC92-4D17-9058-6137CA8143F2}"/>
                </a:ext>
              </a:extLst>
            </p:cNvPr>
            <p:cNvGrpSpPr/>
            <p:nvPr/>
          </p:nvGrpSpPr>
          <p:grpSpPr>
            <a:xfrm>
              <a:off x="481480" y="2635005"/>
              <a:ext cx="6767619" cy="908481"/>
              <a:chOff x="483843" y="2844326"/>
              <a:chExt cx="6664268" cy="908481"/>
            </a:xfrm>
          </p:grpSpPr>
          <p:sp>
            <p:nvSpPr>
              <p:cNvPr id="37" name="Rectangle 36">
                <a:extLst>
                  <a:ext uri="{FF2B5EF4-FFF2-40B4-BE49-F238E27FC236}">
                    <a16:creationId xmlns:a16="http://schemas.microsoft.com/office/drawing/2014/main" id="{C710248A-B298-4EB9-9DF8-1292F3F0AAE6}"/>
                  </a:ext>
                </a:extLst>
              </p:cNvPr>
              <p:cNvSpPr/>
              <p:nvPr/>
            </p:nvSpPr>
            <p:spPr>
              <a:xfrm>
                <a:off x="1655046" y="2851212"/>
                <a:ext cx="2162537" cy="895307"/>
              </a:xfrm>
              <a:prstGeom prst="rect">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1200" dirty="0">
                    <a:solidFill>
                      <a:schemeClr val="bg1"/>
                    </a:solidFill>
                  </a:rPr>
                  <a:t>Name : Muhammad</a:t>
                </a:r>
              </a:p>
              <a:p>
                <a:r>
                  <a:rPr lang="en-US" sz="1200" dirty="0">
                    <a:solidFill>
                      <a:schemeClr val="bg1"/>
                    </a:solidFill>
                  </a:rPr>
                  <a:t>Role : Financial Advisor</a:t>
                </a:r>
              </a:p>
              <a:p>
                <a:r>
                  <a:rPr lang="en-US" sz="1200" dirty="0">
                    <a:solidFill>
                      <a:schemeClr val="bg1"/>
                    </a:solidFill>
                  </a:rPr>
                  <a:t>Experience : 10 </a:t>
                </a:r>
                <a:r>
                  <a:rPr lang="en-US" sz="1200" dirty="0" err="1">
                    <a:solidFill>
                      <a:schemeClr val="bg1"/>
                    </a:solidFill>
                  </a:rPr>
                  <a:t>yrs</a:t>
                </a:r>
                <a:r>
                  <a:rPr lang="en-US" sz="1200" dirty="0">
                    <a:solidFill>
                      <a:schemeClr val="bg1"/>
                    </a:solidFill>
                  </a:rPr>
                  <a:t> as start-up advisor</a:t>
                </a:r>
              </a:p>
            </p:txBody>
          </p:sp>
          <p:sp>
            <p:nvSpPr>
              <p:cNvPr id="38" name="Rectangle 37">
                <a:extLst>
                  <a:ext uri="{FF2B5EF4-FFF2-40B4-BE49-F238E27FC236}">
                    <a16:creationId xmlns:a16="http://schemas.microsoft.com/office/drawing/2014/main" id="{291EA86E-2FDB-4F4A-AA25-696B422A4A4E}"/>
                  </a:ext>
                </a:extLst>
              </p:cNvPr>
              <p:cNvSpPr/>
              <p:nvPr/>
            </p:nvSpPr>
            <p:spPr>
              <a:xfrm>
                <a:off x="483843" y="2857500"/>
                <a:ext cx="990510" cy="895307"/>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MY" dirty="0">
                    <a:solidFill>
                      <a:schemeClr val="tx1"/>
                    </a:solidFill>
                  </a:rPr>
                  <a:t>Photo</a:t>
                </a:r>
              </a:p>
            </p:txBody>
          </p:sp>
          <p:sp>
            <p:nvSpPr>
              <p:cNvPr id="39" name="Rectangle 38">
                <a:extLst>
                  <a:ext uri="{FF2B5EF4-FFF2-40B4-BE49-F238E27FC236}">
                    <a16:creationId xmlns:a16="http://schemas.microsoft.com/office/drawing/2014/main" id="{39A130E8-860B-48E0-BF70-E5B679DE5DE7}"/>
                  </a:ext>
                </a:extLst>
              </p:cNvPr>
              <p:cNvSpPr/>
              <p:nvPr/>
            </p:nvSpPr>
            <p:spPr>
              <a:xfrm>
                <a:off x="5206210" y="2857500"/>
                <a:ext cx="1941901" cy="895307"/>
              </a:xfrm>
              <a:prstGeom prst="rect">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1200" dirty="0">
                    <a:solidFill>
                      <a:schemeClr val="bg1"/>
                    </a:solidFill>
                  </a:rPr>
                  <a:t>Name : Prof Jane</a:t>
                </a:r>
              </a:p>
              <a:p>
                <a:r>
                  <a:rPr lang="en-US" sz="1200" dirty="0">
                    <a:solidFill>
                      <a:schemeClr val="bg1"/>
                    </a:solidFill>
                  </a:rPr>
                  <a:t>Role : Tech advisor</a:t>
                </a:r>
              </a:p>
              <a:p>
                <a:r>
                  <a:rPr lang="en-US" sz="1200" dirty="0">
                    <a:solidFill>
                      <a:schemeClr val="bg1"/>
                    </a:solidFill>
                  </a:rPr>
                  <a:t>Experience : Principal Researcher at UPM</a:t>
                </a:r>
              </a:p>
            </p:txBody>
          </p:sp>
          <p:sp>
            <p:nvSpPr>
              <p:cNvPr id="40" name="Rectangle 39">
                <a:extLst>
                  <a:ext uri="{FF2B5EF4-FFF2-40B4-BE49-F238E27FC236}">
                    <a16:creationId xmlns:a16="http://schemas.microsoft.com/office/drawing/2014/main" id="{717BD652-DE90-4549-8607-32826FB34A25}"/>
                  </a:ext>
                </a:extLst>
              </p:cNvPr>
              <p:cNvSpPr/>
              <p:nvPr/>
            </p:nvSpPr>
            <p:spPr>
              <a:xfrm>
                <a:off x="4061670" y="2844326"/>
                <a:ext cx="991518" cy="895307"/>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MY" dirty="0">
                    <a:solidFill>
                      <a:schemeClr val="tx1"/>
                    </a:solidFill>
                  </a:rPr>
                  <a:t>Photo</a:t>
                </a:r>
              </a:p>
            </p:txBody>
          </p:sp>
        </p:grpSp>
        <p:sp>
          <p:nvSpPr>
            <p:cNvPr id="35" name="Rectangle 34">
              <a:extLst>
                <a:ext uri="{FF2B5EF4-FFF2-40B4-BE49-F238E27FC236}">
                  <a16:creationId xmlns:a16="http://schemas.microsoft.com/office/drawing/2014/main" id="{D4092646-F80E-4F9A-942E-CC6A871EEDEA}"/>
                </a:ext>
              </a:extLst>
            </p:cNvPr>
            <p:cNvSpPr/>
            <p:nvPr/>
          </p:nvSpPr>
          <p:spPr>
            <a:xfrm>
              <a:off x="410375" y="2248365"/>
              <a:ext cx="1611217" cy="301586"/>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r>
                <a:rPr lang="en-MY" dirty="0">
                  <a:solidFill>
                    <a:schemeClr val="tx1"/>
                  </a:solidFill>
                </a:rPr>
                <a:t>Advisors</a:t>
              </a:r>
            </a:p>
          </p:txBody>
        </p:sp>
        <p:cxnSp>
          <p:nvCxnSpPr>
            <p:cNvPr id="36" name="Straight Connector 35">
              <a:extLst>
                <a:ext uri="{FF2B5EF4-FFF2-40B4-BE49-F238E27FC236}">
                  <a16:creationId xmlns:a16="http://schemas.microsoft.com/office/drawing/2014/main" id="{5A40A3C9-6641-4C6F-8B87-12F1AB270042}"/>
                </a:ext>
              </a:extLst>
            </p:cNvPr>
            <p:cNvCxnSpPr>
              <a:cxnSpLocks/>
            </p:cNvCxnSpPr>
            <p:nvPr/>
          </p:nvCxnSpPr>
          <p:spPr>
            <a:xfrm>
              <a:off x="471070" y="2506191"/>
              <a:ext cx="6764258" cy="0"/>
            </a:xfrm>
            <a:prstGeom prst="line">
              <a:avLst/>
            </a:prstGeom>
            <a:ln>
              <a:solidFill>
                <a:schemeClr val="tx1"/>
              </a:solidFill>
            </a:ln>
          </p:spPr>
          <p:style>
            <a:lnRef idx="1">
              <a:schemeClr val="accent6"/>
            </a:lnRef>
            <a:fillRef idx="0">
              <a:schemeClr val="accent6"/>
            </a:fillRef>
            <a:effectRef idx="0">
              <a:schemeClr val="accent6"/>
            </a:effectRef>
            <a:fontRef idx="minor">
              <a:schemeClr val="tx1"/>
            </a:fontRef>
          </p:style>
        </p:cxnSp>
      </p:grpSp>
    </p:spTree>
    <p:extLst>
      <p:ext uri="{BB962C8B-B14F-4D97-AF65-F5344CB8AC3E}">
        <p14:creationId xmlns:p14="http://schemas.microsoft.com/office/powerpoint/2010/main" val="42823643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38575" y="2457450"/>
            <a:ext cx="1874231" cy="1107996"/>
          </a:xfrm>
          <a:prstGeom prst="rect">
            <a:avLst/>
          </a:prstGeom>
          <a:noFill/>
        </p:spPr>
        <p:txBody>
          <a:bodyPr wrap="none" rtlCol="0">
            <a:spAutoFit/>
          </a:bodyPr>
          <a:lstStyle/>
          <a:p>
            <a:r>
              <a:rPr lang="en-US" sz="6600" b="1" dirty="0"/>
              <a:t>Q&amp;A</a:t>
            </a:r>
          </a:p>
        </p:txBody>
      </p:sp>
    </p:spTree>
    <p:extLst>
      <p:ext uri="{BB962C8B-B14F-4D97-AF65-F5344CB8AC3E}">
        <p14:creationId xmlns:p14="http://schemas.microsoft.com/office/powerpoint/2010/main" val="100160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166"/>
            <a:ext cx="8229600" cy="1226994"/>
          </a:xfrm>
        </p:spPr>
        <p:txBody>
          <a:bodyPr/>
          <a:lstStyle/>
          <a:p>
            <a:r>
              <a:rPr lang="en-US" sz="3600" dirty="0"/>
              <a:t>Guidelines </a:t>
            </a:r>
            <a:r>
              <a:rPr lang="mr-IN" sz="3600" dirty="0"/>
              <a:t>–</a:t>
            </a:r>
            <a:r>
              <a:rPr lang="en-US" sz="3600" dirty="0"/>
              <a:t> Pitch Day </a:t>
            </a:r>
            <a:br>
              <a:rPr lang="en-US" sz="3600" dirty="0"/>
            </a:br>
            <a:r>
              <a:rPr lang="en-US" sz="3600" dirty="0"/>
              <a:t>(Additional For Online Pitching)</a:t>
            </a:r>
          </a:p>
        </p:txBody>
      </p:sp>
      <p:sp>
        <p:nvSpPr>
          <p:cNvPr id="3" name="Content Placeholder 2"/>
          <p:cNvSpPr>
            <a:spLocks noGrp="1"/>
          </p:cNvSpPr>
          <p:nvPr>
            <p:ph sz="quarter" idx="11"/>
          </p:nvPr>
        </p:nvSpPr>
        <p:spPr>
          <a:xfrm>
            <a:off x="457200" y="1375577"/>
            <a:ext cx="8229600" cy="2671638"/>
          </a:xfrm>
        </p:spPr>
        <p:txBody>
          <a:bodyPr/>
          <a:lstStyle/>
          <a:p>
            <a:pPr algn="just"/>
            <a:r>
              <a:rPr lang="en-US" sz="1800" dirty="0"/>
              <a:t>We will conduct the Online Pitching Session via ZOOM.</a:t>
            </a:r>
          </a:p>
          <a:p>
            <a:pPr algn="just"/>
            <a:r>
              <a:rPr lang="en-US" sz="1800" dirty="0"/>
              <a:t>The URL to join the ZOOM meeting room will be e-mail to you before the pitching session.</a:t>
            </a:r>
          </a:p>
          <a:p>
            <a:pPr algn="just"/>
            <a:r>
              <a:rPr lang="en-US" sz="1800" dirty="0"/>
              <a:t>Please ensure you have sufficient bandwidth to ensure good connection and smooth session.</a:t>
            </a:r>
          </a:p>
          <a:p>
            <a:pPr algn="just"/>
            <a:r>
              <a:rPr lang="en-US" sz="1800" dirty="0"/>
              <a:t>Please be ready to connect to ZOOM </a:t>
            </a:r>
            <a:r>
              <a:rPr lang="en-US" sz="1800" b="1" u="sng" dirty="0"/>
              <a:t>10 minutes before the session</a:t>
            </a:r>
            <a:r>
              <a:rPr lang="en-US" sz="1800" dirty="0"/>
              <a:t>.</a:t>
            </a:r>
          </a:p>
          <a:p>
            <a:pPr algn="just"/>
            <a:r>
              <a:rPr lang="en-US" sz="1800" dirty="0"/>
              <a:t>You area advised to  </a:t>
            </a:r>
            <a:r>
              <a:rPr lang="en-US" sz="1800" dirty="0" err="1"/>
              <a:t>familiarise</a:t>
            </a:r>
            <a:r>
              <a:rPr lang="en-US" sz="1800" dirty="0"/>
              <a:t> yourself in using ZOOM platform before the pitching session.</a:t>
            </a:r>
            <a:endParaRPr lang="en-US" sz="2000" dirty="0"/>
          </a:p>
        </p:txBody>
      </p:sp>
    </p:spTree>
    <p:extLst>
      <p:ext uri="{BB962C8B-B14F-4D97-AF65-F5344CB8AC3E}">
        <p14:creationId xmlns:p14="http://schemas.microsoft.com/office/powerpoint/2010/main" val="3080188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166"/>
            <a:ext cx="8229600" cy="616688"/>
          </a:xfrm>
        </p:spPr>
        <p:txBody>
          <a:bodyPr/>
          <a:lstStyle/>
          <a:p>
            <a:r>
              <a:rPr lang="en-US" sz="3600" dirty="0"/>
              <a:t>Guidelines </a:t>
            </a:r>
            <a:r>
              <a:rPr lang="mr-IN" sz="3600" dirty="0"/>
              <a:t>–</a:t>
            </a:r>
            <a:r>
              <a:rPr lang="en-US" sz="3600" dirty="0"/>
              <a:t> Post-pitching</a:t>
            </a:r>
          </a:p>
        </p:txBody>
      </p:sp>
      <p:sp>
        <p:nvSpPr>
          <p:cNvPr id="3" name="Content Placeholder 2"/>
          <p:cNvSpPr>
            <a:spLocks noGrp="1"/>
          </p:cNvSpPr>
          <p:nvPr>
            <p:ph sz="quarter" idx="11"/>
          </p:nvPr>
        </p:nvSpPr>
        <p:spPr>
          <a:xfrm>
            <a:off x="457200" y="1192695"/>
            <a:ext cx="8229600" cy="3768919"/>
          </a:xfrm>
        </p:spPr>
        <p:txBody>
          <a:bodyPr/>
          <a:lstStyle/>
          <a:p>
            <a:pPr marL="0" indent="0">
              <a:buNone/>
            </a:pPr>
            <a:endParaRPr lang="en-US" sz="2000" dirty="0"/>
          </a:p>
          <a:p>
            <a:pPr algn="just"/>
            <a:r>
              <a:rPr lang="en-US" sz="2000" dirty="0"/>
              <a:t>You will receive the outcome of your pitching session not more than </a:t>
            </a:r>
            <a:r>
              <a:rPr lang="en-US" sz="2000" b="1" u="sng" dirty="0"/>
              <a:t>seven  (7) working days</a:t>
            </a:r>
            <a:r>
              <a:rPr lang="en-US" sz="2000" dirty="0"/>
              <a:t> after your session.</a:t>
            </a:r>
          </a:p>
          <a:p>
            <a:pPr algn="just"/>
            <a:r>
              <a:rPr lang="en-US" sz="2000" dirty="0"/>
              <a:t>You will be informed of your eligibility to apply for funding/other services from MTDC and also be informed of the next steps should you be eligible for funding/services.</a:t>
            </a:r>
          </a:p>
          <a:p>
            <a:pPr marL="0" indent="0">
              <a:buNone/>
            </a:pPr>
            <a:endParaRPr lang="en-US" sz="2000" dirty="0"/>
          </a:p>
        </p:txBody>
      </p:sp>
    </p:spTree>
    <p:extLst>
      <p:ext uri="{BB962C8B-B14F-4D97-AF65-F5344CB8AC3E}">
        <p14:creationId xmlns:p14="http://schemas.microsoft.com/office/powerpoint/2010/main" val="1088991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59729" y="1148209"/>
            <a:ext cx="8024542" cy="359945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26" tIns="45713" rIns="91426" bIns="45713" anchor="ctr"/>
          <a:lstStyle/>
          <a:p>
            <a:pPr algn="ctr">
              <a:defRPr/>
            </a:pPr>
            <a:endParaRPr lang="en-US">
              <a:solidFill>
                <a:schemeClr val="bg1"/>
              </a:solidFill>
            </a:endParaRPr>
          </a:p>
        </p:txBody>
      </p:sp>
      <p:sp>
        <p:nvSpPr>
          <p:cNvPr id="36867" name="Rectangle 5"/>
          <p:cNvSpPr>
            <a:spLocks noChangeArrowheads="1"/>
          </p:cNvSpPr>
          <p:nvPr/>
        </p:nvSpPr>
        <p:spPr bwMode="auto">
          <a:xfrm>
            <a:off x="1040663" y="1610421"/>
            <a:ext cx="7062679" cy="281614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26" tIns="45713" rIns="91426" bIns="45713">
            <a:spAutoFit/>
          </a:bodyPr>
          <a:lstStyle/>
          <a:p>
            <a:pPr algn="ctr">
              <a:spcBef>
                <a:spcPts val="600"/>
              </a:spcBef>
              <a:spcAft>
                <a:spcPts val="1200"/>
              </a:spcAft>
            </a:pPr>
            <a:r>
              <a:rPr lang="en-US" sz="3200" b="1" dirty="0">
                <a:solidFill>
                  <a:schemeClr val="bg1"/>
                </a:solidFill>
              </a:rPr>
              <a:t>Company Name &amp; Logo </a:t>
            </a:r>
          </a:p>
          <a:p>
            <a:pPr algn="ctr">
              <a:spcBef>
                <a:spcPts val="600"/>
              </a:spcBef>
              <a:spcAft>
                <a:spcPts val="1200"/>
              </a:spcAft>
            </a:pPr>
            <a:r>
              <a:rPr lang="en-US" b="1" dirty="0">
                <a:solidFill>
                  <a:schemeClr val="bg1"/>
                </a:solidFill>
              </a:rPr>
              <a:t>Contact information </a:t>
            </a:r>
          </a:p>
          <a:p>
            <a:pPr algn="ctr">
              <a:spcBef>
                <a:spcPts val="600"/>
              </a:spcBef>
              <a:spcAft>
                <a:spcPts val="1200"/>
              </a:spcAft>
            </a:pPr>
            <a:r>
              <a:rPr lang="en-US" b="1" i="1" dirty="0">
                <a:solidFill>
                  <a:schemeClr val="bg1"/>
                </a:solidFill>
              </a:rPr>
              <a:t>One Line Description of what your company does</a:t>
            </a:r>
          </a:p>
          <a:p>
            <a:pPr algn="ctr">
              <a:spcBef>
                <a:spcPts val="600"/>
              </a:spcBef>
              <a:spcAft>
                <a:spcPts val="1200"/>
              </a:spcAft>
            </a:pPr>
            <a:endParaRPr lang="en-US" b="1" i="1" dirty="0">
              <a:solidFill>
                <a:schemeClr val="bg1"/>
              </a:solidFill>
            </a:endParaRPr>
          </a:p>
          <a:p>
            <a:pPr algn="r"/>
            <a:r>
              <a:rPr lang="en-US" i="1" dirty="0">
                <a:solidFill>
                  <a:schemeClr val="bg1"/>
                </a:solidFill>
              </a:rPr>
              <a:t>Date </a:t>
            </a:r>
          </a:p>
          <a:p>
            <a:pPr algn="r"/>
            <a:r>
              <a:rPr lang="en-US" i="1" dirty="0">
                <a:solidFill>
                  <a:schemeClr val="bg1"/>
                </a:solidFill>
              </a:rPr>
              <a:t>Presenters</a:t>
            </a:r>
          </a:p>
        </p:txBody>
      </p:sp>
      <p:sp>
        <p:nvSpPr>
          <p:cNvPr id="6" name="Title 5"/>
          <p:cNvSpPr>
            <a:spLocks noGrp="1"/>
          </p:cNvSpPr>
          <p:nvPr>
            <p:ph type="title" idx="4294967295"/>
          </p:nvPr>
        </p:nvSpPr>
        <p:spPr>
          <a:xfrm>
            <a:off x="457200" y="144463"/>
            <a:ext cx="8229600" cy="828675"/>
          </a:xfrm>
          <a:prstGeom prst="rect">
            <a:avLst/>
          </a:prstGeom>
        </p:spPr>
        <p:txBody>
          <a:bodyPr/>
          <a:lstStyle/>
          <a:p>
            <a:r>
              <a:rPr lang="en-US" b="1" dirty="0"/>
              <a:t>Sample Presentation</a:t>
            </a:r>
            <a:endParaRPr lang="en-GB" b="1" dirty="0"/>
          </a:p>
        </p:txBody>
      </p:sp>
    </p:spTree>
    <p:extLst>
      <p:ext uri="{BB962C8B-B14F-4D97-AF65-F5344CB8AC3E}">
        <p14:creationId xmlns:p14="http://schemas.microsoft.com/office/powerpoint/2010/main" val="167770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r>
              <a:rPr lang="en-GB" b="1" dirty="0"/>
              <a:t>The Company</a:t>
            </a:r>
          </a:p>
        </p:txBody>
      </p:sp>
      <p:sp>
        <p:nvSpPr>
          <p:cNvPr id="4" name="Content Placeholder 3"/>
          <p:cNvSpPr>
            <a:spLocks noGrp="1"/>
          </p:cNvSpPr>
          <p:nvPr>
            <p:ph sz="quarter" idx="11"/>
          </p:nvPr>
        </p:nvSpPr>
        <p:spPr>
          <a:xfrm>
            <a:off x="457200" y="1257300"/>
            <a:ext cx="8229600" cy="3298797"/>
          </a:xfrm>
          <a:prstGeom prst="rect">
            <a:avLst/>
          </a:prstGeom>
        </p:spPr>
        <p:txBody>
          <a:bodyPr/>
          <a:lstStyle/>
          <a:p>
            <a:r>
              <a:rPr lang="en-GB" sz="2000" dirty="0"/>
              <a:t>Name of company</a:t>
            </a:r>
          </a:p>
          <a:p>
            <a:r>
              <a:rPr lang="en-GB" sz="2000" dirty="0"/>
              <a:t>Date of incorporation</a:t>
            </a:r>
          </a:p>
          <a:p>
            <a:r>
              <a:rPr lang="en-GB" sz="2000" dirty="0"/>
              <a:t>Company website</a:t>
            </a:r>
          </a:p>
          <a:p>
            <a:r>
              <a:rPr lang="en-GB" sz="2000" dirty="0"/>
              <a:t>Information on shareholding structure</a:t>
            </a:r>
          </a:p>
          <a:p>
            <a:pPr lvl="1"/>
            <a:r>
              <a:rPr lang="en-GB" sz="1800" dirty="0"/>
              <a:t>Please also indicate if there is any shares option pool for the team member</a:t>
            </a:r>
          </a:p>
          <a:p>
            <a:r>
              <a:rPr lang="en-GB" sz="2000" dirty="0"/>
              <a:t>Directors</a:t>
            </a:r>
          </a:p>
          <a:p>
            <a:r>
              <a:rPr lang="en-GB" sz="2000" dirty="0"/>
              <a:t>Auditors</a:t>
            </a:r>
          </a:p>
          <a:p>
            <a:r>
              <a:rPr lang="en-GB" sz="2000" dirty="0"/>
              <a:t>Date of last audited accounts </a:t>
            </a:r>
          </a:p>
          <a:p>
            <a:r>
              <a:rPr lang="en-GB" sz="2000" dirty="0"/>
              <a:t>Other relevant information</a:t>
            </a:r>
          </a:p>
        </p:txBody>
      </p:sp>
    </p:spTree>
    <p:extLst>
      <p:ext uri="{BB962C8B-B14F-4D97-AF65-F5344CB8AC3E}">
        <p14:creationId xmlns:p14="http://schemas.microsoft.com/office/powerpoint/2010/main" val="927056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r>
              <a:rPr lang="en-GB" b="1" dirty="0"/>
              <a:t>The Pain/Problem</a:t>
            </a:r>
          </a:p>
        </p:txBody>
      </p:sp>
      <p:sp>
        <p:nvSpPr>
          <p:cNvPr id="4" name="Content Placeholder 3"/>
          <p:cNvSpPr>
            <a:spLocks noGrp="1"/>
          </p:cNvSpPr>
          <p:nvPr>
            <p:ph sz="quarter" idx="11"/>
          </p:nvPr>
        </p:nvSpPr>
        <p:spPr>
          <a:prstGeom prst="rect">
            <a:avLst/>
          </a:prstGeom>
        </p:spPr>
        <p:txBody>
          <a:bodyPr/>
          <a:lstStyle/>
          <a:p>
            <a:pPr algn="just"/>
            <a:r>
              <a:rPr lang="en-GB" dirty="0"/>
              <a:t>What is the </a:t>
            </a:r>
            <a:r>
              <a:rPr lang="en-GB" b="1" u="sng" dirty="0"/>
              <a:t>customer’s</a:t>
            </a:r>
            <a:r>
              <a:rPr lang="en-GB" dirty="0"/>
              <a:t> pain/problem your product/services is addressing.</a:t>
            </a:r>
          </a:p>
          <a:p>
            <a:pPr algn="just"/>
            <a:r>
              <a:rPr lang="en-GB" dirty="0"/>
              <a:t>You are encouraged to provide proof of market data or research to support the problem statement</a:t>
            </a:r>
          </a:p>
        </p:txBody>
      </p:sp>
    </p:spTree>
    <p:extLst>
      <p:ext uri="{BB962C8B-B14F-4D97-AF65-F5344CB8AC3E}">
        <p14:creationId xmlns:p14="http://schemas.microsoft.com/office/powerpoint/2010/main" val="2939675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r>
              <a:rPr lang="en-GB" b="1" dirty="0"/>
              <a:t>Current Solution (Competitors)</a:t>
            </a:r>
          </a:p>
        </p:txBody>
      </p:sp>
      <p:sp>
        <p:nvSpPr>
          <p:cNvPr id="3" name="Content Placeholder 2"/>
          <p:cNvSpPr>
            <a:spLocks noGrp="1"/>
          </p:cNvSpPr>
          <p:nvPr>
            <p:ph sz="quarter" idx="11"/>
          </p:nvPr>
        </p:nvSpPr>
        <p:spPr>
          <a:xfrm>
            <a:off x="457200" y="1257300"/>
            <a:ext cx="8229600" cy="3410393"/>
          </a:xfrm>
          <a:prstGeom prst="rect">
            <a:avLst/>
          </a:prstGeom>
        </p:spPr>
        <p:txBody>
          <a:bodyPr/>
          <a:lstStyle/>
          <a:p>
            <a:pPr algn="just"/>
            <a:r>
              <a:rPr lang="en-GB" dirty="0"/>
              <a:t>What are the current competing solutions used to address that pain/problem?</a:t>
            </a:r>
          </a:p>
          <a:p>
            <a:r>
              <a:rPr lang="en-GB" dirty="0"/>
              <a:t>What are these competitors’:</a:t>
            </a:r>
          </a:p>
          <a:p>
            <a:pPr lvl="1"/>
            <a:r>
              <a:rPr lang="en-GB" dirty="0"/>
              <a:t>Strengths</a:t>
            </a:r>
          </a:p>
          <a:p>
            <a:pPr lvl="1"/>
            <a:r>
              <a:rPr lang="en-GB" dirty="0"/>
              <a:t>Weaknesses</a:t>
            </a:r>
          </a:p>
        </p:txBody>
      </p:sp>
    </p:spTree>
    <p:extLst>
      <p:ext uri="{BB962C8B-B14F-4D97-AF65-F5344CB8AC3E}">
        <p14:creationId xmlns:p14="http://schemas.microsoft.com/office/powerpoint/2010/main" val="3873017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r>
              <a:rPr lang="en-GB" b="1" dirty="0"/>
              <a:t>Your Solution</a:t>
            </a:r>
          </a:p>
        </p:txBody>
      </p:sp>
      <p:sp>
        <p:nvSpPr>
          <p:cNvPr id="3" name="Content Placeholder 2"/>
          <p:cNvSpPr>
            <a:spLocks noGrp="1"/>
          </p:cNvSpPr>
          <p:nvPr>
            <p:ph sz="quarter" idx="11"/>
          </p:nvPr>
        </p:nvSpPr>
        <p:spPr>
          <a:prstGeom prst="rect">
            <a:avLst/>
          </a:prstGeom>
        </p:spPr>
        <p:txBody>
          <a:bodyPr/>
          <a:lstStyle/>
          <a:p>
            <a:r>
              <a:rPr lang="en-GB" sz="2400" dirty="0"/>
              <a:t>How will you address the pain/problem?</a:t>
            </a:r>
          </a:p>
          <a:p>
            <a:pPr algn="just"/>
            <a:r>
              <a:rPr lang="en-GB" sz="2400" dirty="0"/>
              <a:t>How different is your solution compared to the currently available competing solutions?</a:t>
            </a:r>
          </a:p>
          <a:p>
            <a:pPr algn="just"/>
            <a:r>
              <a:rPr lang="en-GB" sz="2400" dirty="0"/>
              <a:t>You are encouraged to provide the photos of your product(s).</a:t>
            </a:r>
          </a:p>
          <a:p>
            <a:pPr algn="just"/>
            <a:r>
              <a:rPr lang="en-GB" sz="2400" dirty="0"/>
              <a:t>How much better is your solution? Please support with market study or research results.</a:t>
            </a:r>
          </a:p>
          <a:p>
            <a:r>
              <a:rPr lang="en-GB" sz="2400" dirty="0"/>
              <a:t>What are your solutions:</a:t>
            </a:r>
          </a:p>
          <a:p>
            <a:pPr lvl="1"/>
            <a:r>
              <a:rPr lang="en-GB" sz="2000" dirty="0"/>
              <a:t>Strengths</a:t>
            </a:r>
          </a:p>
          <a:p>
            <a:pPr lvl="1"/>
            <a:r>
              <a:rPr lang="en-GB" sz="2000" dirty="0"/>
              <a:t>Weaknesses</a:t>
            </a:r>
          </a:p>
        </p:txBody>
      </p:sp>
    </p:spTree>
    <p:extLst>
      <p:ext uri="{BB962C8B-B14F-4D97-AF65-F5344CB8AC3E}">
        <p14:creationId xmlns:p14="http://schemas.microsoft.com/office/powerpoint/2010/main" val="4251818489"/>
      </p:ext>
    </p:extLst>
  </p:cSld>
  <p:clrMapOvr>
    <a:masterClrMapping/>
  </p:clrMapOvr>
</p:sld>
</file>

<file path=ppt/theme/theme1.xml><?xml version="1.0" encoding="utf-8"?>
<a:theme xmlns:a="http://schemas.openxmlformats.org/drawingml/2006/main" name="MTDC Strategy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New MTDC Logo Template.potx" id="{320BB76D-1CD2-274C-9C87-F32F14E97B35}" vid="{94929579-C443-C749-9D05-360B383DDA3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MTDC Logo Template</Template>
  <TotalTime>20978</TotalTime>
  <Words>1433</Words>
  <Application>Microsoft Office PowerPoint</Application>
  <PresentationFormat>On-screen Show (16:10)</PresentationFormat>
  <Paragraphs>176</Paragraphs>
  <Slides>21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MTDC Strategy Template</vt:lpstr>
      <vt:lpstr>Guidelines – Pre-pitching</vt:lpstr>
      <vt:lpstr>Guidelines – Pitch Day</vt:lpstr>
      <vt:lpstr>Guidelines – Pitch Day  (Additional For Online Pitching)</vt:lpstr>
      <vt:lpstr>Guidelines – Post-pitching</vt:lpstr>
      <vt:lpstr>Sample Presentation</vt:lpstr>
      <vt:lpstr>The Company</vt:lpstr>
      <vt:lpstr>The Pain/Problem</vt:lpstr>
      <vt:lpstr>Current Solution (Competitors)</vt:lpstr>
      <vt:lpstr>Your Solution</vt:lpstr>
      <vt:lpstr>Technology</vt:lpstr>
      <vt:lpstr>Market Size Opportunity</vt:lpstr>
      <vt:lpstr>Competitive Landscape</vt:lpstr>
      <vt:lpstr>Go To Market Strategy</vt:lpstr>
      <vt:lpstr>Revenue Model</vt:lpstr>
      <vt:lpstr>Financial Forecast</vt:lpstr>
      <vt:lpstr>Milestones to Date</vt:lpstr>
      <vt:lpstr>Funding Sought</vt:lpstr>
      <vt:lpstr>Deliverables</vt:lpstr>
      <vt:lpstr>Team</vt:lpstr>
      <vt:lpstr>Founders</vt:lpstr>
      <vt:lpstr>PowerPoint Presentation</vt:lpstr>
    </vt:vector>
  </TitlesOfParts>
  <Company>MTDC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NAM</dc:creator>
  <cp:lastModifiedBy>Shaharul’Azam Bin Salleh</cp:lastModifiedBy>
  <cp:revision>228</cp:revision>
  <dcterms:created xsi:type="dcterms:W3CDTF">2015-09-23T01:33:56Z</dcterms:created>
  <dcterms:modified xsi:type="dcterms:W3CDTF">2020-06-30T09:32:01Z</dcterms:modified>
</cp:coreProperties>
</file>